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5" r:id="rId1"/>
  </p:sldMasterIdLst>
  <p:notesMasterIdLst>
    <p:notesMasterId r:id="rId76"/>
  </p:notesMasterIdLst>
  <p:handoutMasterIdLst>
    <p:handoutMasterId r:id="rId77"/>
  </p:handoutMasterIdLst>
  <p:sldIdLst>
    <p:sldId id="558" r:id="rId2"/>
    <p:sldId id="514" r:id="rId3"/>
    <p:sldId id="559" r:id="rId4"/>
    <p:sldId id="560" r:id="rId5"/>
    <p:sldId id="509" r:id="rId6"/>
    <p:sldId id="561" r:id="rId7"/>
    <p:sldId id="614" r:id="rId8"/>
    <p:sldId id="601" r:id="rId9"/>
    <p:sldId id="602" r:id="rId10"/>
    <p:sldId id="603" r:id="rId11"/>
    <p:sldId id="604" r:id="rId12"/>
    <p:sldId id="565" r:id="rId13"/>
    <p:sldId id="606" r:id="rId14"/>
    <p:sldId id="566" r:id="rId15"/>
    <p:sldId id="615" r:id="rId16"/>
    <p:sldId id="567" r:id="rId17"/>
    <p:sldId id="569" r:id="rId18"/>
    <p:sldId id="607" r:id="rId19"/>
    <p:sldId id="568" r:id="rId20"/>
    <p:sldId id="616" r:id="rId21"/>
    <p:sldId id="617" r:id="rId22"/>
    <p:sldId id="608" r:id="rId23"/>
    <p:sldId id="570" r:id="rId24"/>
    <p:sldId id="571" r:id="rId25"/>
    <p:sldId id="609" r:id="rId26"/>
    <p:sldId id="618" r:id="rId27"/>
    <p:sldId id="572" r:id="rId28"/>
    <p:sldId id="610" r:id="rId29"/>
    <p:sldId id="573" r:id="rId30"/>
    <p:sldId id="611" r:id="rId31"/>
    <p:sldId id="574" r:id="rId32"/>
    <p:sldId id="619" r:id="rId33"/>
    <p:sldId id="575" r:id="rId34"/>
    <p:sldId id="553" r:id="rId35"/>
    <p:sldId id="605" r:id="rId36"/>
    <p:sldId id="620" r:id="rId37"/>
    <p:sldId id="576" r:id="rId38"/>
    <p:sldId id="577" r:id="rId39"/>
    <p:sldId id="612" r:id="rId40"/>
    <p:sldId id="578" r:id="rId41"/>
    <p:sldId id="621" r:id="rId42"/>
    <p:sldId id="579" r:id="rId43"/>
    <p:sldId id="613" r:id="rId44"/>
    <p:sldId id="580" r:id="rId45"/>
    <p:sldId id="581" r:id="rId46"/>
    <p:sldId id="622" r:id="rId47"/>
    <p:sldId id="582" r:id="rId48"/>
    <p:sldId id="583" r:id="rId49"/>
    <p:sldId id="528" r:id="rId50"/>
    <p:sldId id="585" r:id="rId51"/>
    <p:sldId id="623" r:id="rId52"/>
    <p:sldId id="624" r:id="rId53"/>
    <p:sldId id="586" r:id="rId54"/>
    <p:sldId id="625" r:id="rId55"/>
    <p:sldId id="537" r:id="rId56"/>
    <p:sldId id="587" r:id="rId57"/>
    <p:sldId id="588" r:id="rId58"/>
    <p:sldId id="589" r:id="rId59"/>
    <p:sldId id="590" r:id="rId60"/>
    <p:sldId id="591" r:id="rId61"/>
    <p:sldId id="592" r:id="rId62"/>
    <p:sldId id="626" r:id="rId63"/>
    <p:sldId id="593" r:id="rId64"/>
    <p:sldId id="594" r:id="rId65"/>
    <p:sldId id="595" r:id="rId66"/>
    <p:sldId id="627" r:id="rId67"/>
    <p:sldId id="596" r:id="rId68"/>
    <p:sldId id="597" r:id="rId69"/>
    <p:sldId id="628" r:id="rId70"/>
    <p:sldId id="598" r:id="rId71"/>
    <p:sldId id="630" r:id="rId72"/>
    <p:sldId id="599" r:id="rId73"/>
    <p:sldId id="600" r:id="rId74"/>
    <p:sldId id="629" r:id="rId75"/>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C6600"/>
    <a:srgbClr val="996633"/>
    <a:srgbClr val="669900"/>
    <a:srgbClr val="009999"/>
    <a:srgbClr val="800000"/>
    <a:srgbClr val="777777"/>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1398" autoAdjust="0"/>
  </p:normalViewPr>
  <p:slideViewPr>
    <p:cSldViewPr snapToGrid="0">
      <p:cViewPr>
        <p:scale>
          <a:sx n="50" d="100"/>
          <a:sy n="50" d="100"/>
        </p:scale>
        <p:origin x="-2256" y="-1038"/>
      </p:cViewPr>
      <p:guideLst>
        <p:guide orient="horz" pos="2160"/>
        <p:guide pos="575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282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atin typeface="Times New Roman" pitchFamily="18" charset="0"/>
                <a:cs typeface="+mn-cs"/>
              </a:defRPr>
            </a:lvl1pPr>
          </a:lstStyle>
          <a:p>
            <a:pPr>
              <a:defRPr/>
            </a:pPr>
            <a:endParaRPr lang="en-US"/>
          </a:p>
        </p:txBody>
      </p:sp>
      <p:sp>
        <p:nvSpPr>
          <p:cNvPr id="45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latin typeface="Times New Roman" pitchFamily="18" charset="0"/>
                <a:cs typeface="+mn-cs"/>
              </a:defRPr>
            </a:lvl1pPr>
          </a:lstStyle>
          <a:p>
            <a:pPr>
              <a:defRPr/>
            </a:pPr>
            <a:endParaRPr lang="en-US"/>
          </a:p>
        </p:txBody>
      </p:sp>
      <p:sp>
        <p:nvSpPr>
          <p:cNvPr id="45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atin typeface="Times New Roman" pitchFamily="18" charset="0"/>
                <a:cs typeface="+mn-cs"/>
              </a:defRPr>
            </a:lvl1pPr>
          </a:lstStyle>
          <a:p>
            <a:pPr>
              <a:defRPr/>
            </a:pPr>
            <a:endParaRPr lang="en-US"/>
          </a:p>
        </p:txBody>
      </p:sp>
      <p:sp>
        <p:nvSpPr>
          <p:cNvPr id="45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latin typeface="Times New Roman" pitchFamily="18" charset="0"/>
                <a:cs typeface="+mn-cs"/>
              </a:defRPr>
            </a:lvl1pPr>
          </a:lstStyle>
          <a:p>
            <a:pPr>
              <a:defRPr/>
            </a:pPr>
            <a:fld id="{409C78DD-AB94-416C-8FC0-4721D3F555E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atin typeface="Times New Roman" pitchFamily="18" charset="0"/>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latin typeface="Times New Roman" pitchFamily="18"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atin typeface="Times New Roman" pitchFamily="18"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latin typeface="Times New Roman" pitchFamily="18" charset="0"/>
                <a:cs typeface="+mn-cs"/>
              </a:defRPr>
            </a:lvl1pPr>
          </a:lstStyle>
          <a:p>
            <a:pPr>
              <a:defRPr/>
            </a:pPr>
            <a:fld id="{9ADEB446-2521-4CC3-8C8C-8C4F48B355A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ln/>
        </p:spPr>
      </p:sp>
      <p:sp>
        <p:nvSpPr>
          <p:cNvPr id="1126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ln/>
        </p:spPr>
      </p:sp>
      <p:sp>
        <p:nvSpPr>
          <p:cNvPr id="1146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ln/>
        </p:spPr>
      </p:sp>
      <p:sp>
        <p:nvSpPr>
          <p:cNvPr id="1187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ln/>
        </p:spPr>
      </p:sp>
      <p:sp>
        <p:nvSpPr>
          <p:cNvPr id="1208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ln/>
        </p:spPr>
      </p:sp>
      <p:sp>
        <p:nvSpPr>
          <p:cNvPr id="1280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ln/>
        </p:spPr>
      </p:sp>
      <p:sp>
        <p:nvSpPr>
          <p:cNvPr id="1310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4797"/>
            <a:ext cx="8534400" cy="720725"/>
          </a:xfrm>
        </p:spPr>
        <p:txBody>
          <a:bodyPr/>
          <a:lstStyle>
            <a:lvl1pPr marL="0" indent="0">
              <a:defRPr/>
            </a:lvl1pPr>
          </a:lstStyle>
          <a:p>
            <a:r>
              <a:rPr lang="en-US" dirty="0" smtClean="0"/>
              <a:t>Click to edit Master title style</a:t>
            </a:r>
            <a:endParaRPr lang="en-US" dirty="0"/>
          </a:p>
        </p:txBody>
      </p:sp>
      <p:sp>
        <p:nvSpPr>
          <p:cNvPr id="3" name="Content Placeholder 2"/>
          <p:cNvSpPr>
            <a:spLocks noGrp="1"/>
          </p:cNvSpPr>
          <p:nvPr>
            <p:ph idx="1"/>
          </p:nvPr>
        </p:nvSpPr>
        <p:spPr>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8_Title and Content">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13"/>
          <p:cNvSpPr/>
          <p:nvPr userDrawn="1"/>
        </p:nvSpPr>
        <p:spPr bwMode="auto">
          <a:xfrm>
            <a:off x="8955088" y="9525"/>
            <a:ext cx="192087" cy="6858000"/>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dirty="0"/>
          </a:p>
        </p:txBody>
      </p:sp>
      <p:sp>
        <p:nvSpPr>
          <p:cNvPr id="4" name="Rectangle 14"/>
          <p:cNvSpPr/>
          <p:nvPr userDrawn="1"/>
        </p:nvSpPr>
        <p:spPr bwMode="auto">
          <a:xfrm>
            <a:off x="0" y="6350"/>
            <a:ext cx="192088" cy="6858000"/>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p:spPr>
        <p:txBody>
          <a:bodyPr/>
          <a:lstStyle/>
          <a:p>
            <a:pPr>
              <a:spcBef>
                <a:spcPct val="20000"/>
              </a:spcBef>
              <a:buClr>
                <a:srgbClr val="800000"/>
              </a:buClr>
              <a:buFont typeface="Wingdings" pitchFamily="2" charset="2"/>
              <a:buNone/>
              <a:defRPr/>
            </a:pPr>
            <a:endParaRPr lang="en-US" sz="2600" dirty="0"/>
          </a:p>
        </p:txBody>
      </p:sp>
      <p:sp>
        <p:nvSpPr>
          <p:cNvPr id="5" name="TextBox 15"/>
          <p:cNvSpPr txBox="1"/>
          <p:nvPr userDrawn="1"/>
        </p:nvSpPr>
        <p:spPr bwMode="auto">
          <a:xfrm>
            <a:off x="0" y="0"/>
            <a:ext cx="9144000" cy="914400"/>
          </a:xfrm>
          <a:prstGeom prst="rect">
            <a:avLst/>
          </a:prstGeom>
          <a:blipFill dpi="0" rotWithShape="1">
            <a:blip r:embed="rId3">
              <a:extLst>
                <a:ext uri="{28A0092B-C50C-407E-A947-70E740481C1C}"/>
              </a:extLst>
            </a:blip>
            <a:srcRect/>
            <a:stretch>
              <a:fillRect/>
            </a:stretch>
          </a:blipFill>
          <a:ln>
            <a:solidFill>
              <a:srgbClr val="669900"/>
            </a:solidFill>
          </a:ln>
          <a:effectLst>
            <a:outerShdw blurRad="50800" dist="38100" dir="5400000" algn="t" rotWithShape="0">
              <a:prstClr val="black">
                <a:alpha val="40000"/>
              </a:prstClr>
            </a:outerShdw>
          </a:effectLst>
        </p:spPr>
        <p:txBody>
          <a:bodyPr anchor="ctr"/>
          <a:lstStyle/>
          <a:p>
            <a:pPr algn="ctr">
              <a:defRPr/>
            </a:pPr>
            <a:r>
              <a:rPr lang="en-US" sz="3200" dirty="0">
                <a:solidFill>
                  <a:schemeClr val="bg1"/>
                </a:solidFill>
                <a:effectLst>
                  <a:outerShdw blurRad="38100" dist="38100" dir="2700000" algn="tl">
                    <a:srgbClr val="000000">
                      <a:alpha val="43137"/>
                    </a:srgbClr>
                  </a:outerShdw>
                </a:effectLst>
              </a:rPr>
              <a:t>STRATEGIC MANAGEMENT PRINCIPLE</a:t>
            </a:r>
          </a:p>
        </p:txBody>
      </p:sp>
      <p:pic>
        <p:nvPicPr>
          <p:cNvPr id="6" name="Picture 2"/>
          <p:cNvPicPr>
            <a:picLocks noChangeAspect="1"/>
          </p:cNvPicPr>
          <p:nvPr userDrawn="1"/>
        </p:nvPicPr>
        <p:blipFill>
          <a:blip r:embed="rId4"/>
          <a:srcRect/>
          <a:stretch>
            <a:fillRect/>
          </a:stretch>
        </p:blipFill>
        <p:spPr bwMode="auto">
          <a:xfrm>
            <a:off x="7602538" y="5148263"/>
            <a:ext cx="1352550" cy="1295400"/>
          </a:xfrm>
          <a:prstGeom prst="rect">
            <a:avLst/>
          </a:prstGeom>
          <a:noFill/>
          <a:ln w="9525">
            <a:noFill/>
            <a:miter lim="800000"/>
            <a:headEnd/>
            <a:tailEnd/>
          </a:ln>
        </p:spPr>
      </p:pic>
      <p:sp>
        <p:nvSpPr>
          <p:cNvPr id="17" name="Text Placeholder 6"/>
          <p:cNvSpPr>
            <a:spLocks noGrp="1"/>
          </p:cNvSpPr>
          <p:nvPr>
            <p:ph type="body" sz="quarter" idx="10"/>
          </p:nvPr>
        </p:nvSpPr>
        <p:spPr>
          <a:xfrm>
            <a:off x="681038" y="1276350"/>
            <a:ext cx="7962900" cy="5176838"/>
          </a:xfrm>
        </p:spPr>
        <p:txBody>
          <a:bodyPr/>
          <a:lstStyle>
            <a:lvl1pPr>
              <a:buClrTx/>
              <a:defRPr>
                <a:solidFill>
                  <a:schemeClr val="accent2">
                    <a:lumMod val="75000"/>
                  </a:schemeClr>
                </a:solidFill>
              </a:defRPr>
            </a:lvl1pPr>
            <a:lvl2pPr>
              <a:buClrTx/>
              <a:defRPr/>
            </a:lvl2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TextBox 5"/>
          <p:cNvSpPr txBox="1"/>
          <p:nvPr userDrawn="1"/>
        </p:nvSpPr>
        <p:spPr bwMode="auto">
          <a:xfrm>
            <a:off x="0" y="0"/>
            <a:ext cx="9144000" cy="914400"/>
          </a:xfrm>
          <a:prstGeom prst="rect">
            <a:avLst/>
          </a:prstGeom>
          <a:blipFill dpi="0" rotWithShape="1">
            <a:blip r:embed="rId3">
              <a:extLst>
                <a:ext uri="{28A0092B-C50C-407E-A947-70E740481C1C}"/>
              </a:extLst>
            </a:blip>
            <a:srcRect/>
            <a:stretch>
              <a:fillRect/>
            </a:stretch>
          </a:blipFill>
          <a:ln>
            <a:solidFill>
              <a:srgbClr val="669900"/>
            </a:solidFill>
          </a:ln>
          <a:effectLst>
            <a:outerShdw blurRad="50800" dist="38100" dir="5400000" algn="t" rotWithShape="0">
              <a:prstClr val="black">
                <a:alpha val="40000"/>
              </a:prstClr>
            </a:outerShdw>
          </a:effectLst>
        </p:spPr>
        <p:txBody>
          <a:bodyPr anchor="ctr"/>
          <a:lstStyle/>
          <a:p>
            <a:pPr marL="457200">
              <a:defRPr/>
            </a:pPr>
            <a:r>
              <a:rPr lang="en-US" sz="4000" dirty="0">
                <a:solidFill>
                  <a:schemeClr val="bg1"/>
                </a:solidFill>
                <a:effectLst>
                  <a:outerShdw blurRad="38100" dist="38100" dir="2700000" algn="tl">
                    <a:srgbClr val="000000">
                      <a:alpha val="43137"/>
                    </a:srgbClr>
                  </a:outerShdw>
                </a:effectLst>
                <a:cs typeface="+mn-cs"/>
              </a:rPr>
              <a:t>CORE CONCEPT</a:t>
            </a:r>
          </a:p>
        </p:txBody>
      </p:sp>
      <p:pic>
        <p:nvPicPr>
          <p:cNvPr id="4" name="Picture 6"/>
          <p:cNvPicPr>
            <a:picLocks noChangeAspect="1" noChangeArrowheads="1"/>
          </p:cNvPicPr>
          <p:nvPr userDrawn="1"/>
        </p:nvPicPr>
        <p:blipFill rotWithShape="1">
          <a:blip r:embed="rId4">
            <a:clrChange>
              <a:clrFrom>
                <a:srgbClr val="CFEAF5"/>
              </a:clrFrom>
              <a:clrTo>
                <a:srgbClr val="CFEAF5">
                  <a:alpha val="0"/>
                </a:srgbClr>
              </a:clrTo>
            </a:clrChange>
            <a:duotone>
              <a:schemeClr val="bg2">
                <a:shade val="45000"/>
                <a:satMod val="135000"/>
              </a:schemeClr>
              <a:prstClr val="white"/>
            </a:duotone>
            <a:extLst>
              <a:ext uri="{28A0092B-C50C-407E-A947-70E740481C1C}"/>
            </a:extLst>
          </a:blip>
          <a:srcRect l="9523" t="14517" r="-1" b="-108"/>
          <a:stretch/>
        </p:blipFill>
        <p:spPr bwMode="auto">
          <a:xfrm rot="10800000" flipH="1">
            <a:off x="4986670" y="4736877"/>
            <a:ext cx="3974487" cy="2107391"/>
          </a:xfrm>
          <a:prstGeom prst="rect">
            <a:avLst/>
          </a:prstGeom>
          <a:noFill/>
          <a:ln>
            <a:noFill/>
          </a:ln>
          <a:effectLst/>
          <a:extLst>
            <a:ext uri="{909E8E84-426E-40DD-AFC4-6F175D3DCCD1}"/>
            <a:ext uri="{91240B29-F687-4F45-9708-019B960494DF}"/>
            <a:ext uri="{AF507438-7753-43E0-B8FC-AC1667EBCBE1}"/>
          </a:extLst>
        </p:spPr>
      </p:pic>
      <p:sp>
        <p:nvSpPr>
          <p:cNvPr id="5" name="Rectangle 3"/>
          <p:cNvSpPr/>
          <p:nvPr userDrawn="1"/>
        </p:nvSpPr>
        <p:spPr bwMode="auto">
          <a:xfrm>
            <a:off x="8955088" y="3175"/>
            <a:ext cx="182562" cy="6865938"/>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a:spcBef>
                <a:spcPct val="20000"/>
              </a:spcBef>
              <a:buClr>
                <a:srgbClr val="800000"/>
              </a:buClr>
              <a:buFont typeface="Wingdings" pitchFamily="2" charset="2"/>
              <a:buNone/>
              <a:defRPr/>
            </a:pPr>
            <a:endParaRPr lang="en-US" sz="2600" dirty="0">
              <a:cs typeface="+mn-cs"/>
            </a:endParaRPr>
          </a:p>
        </p:txBody>
      </p:sp>
      <p:sp>
        <p:nvSpPr>
          <p:cNvPr id="6" name="Rectangle 4"/>
          <p:cNvSpPr/>
          <p:nvPr userDrawn="1"/>
        </p:nvSpPr>
        <p:spPr bwMode="auto">
          <a:xfrm>
            <a:off x="-6350" y="0"/>
            <a:ext cx="182563" cy="6865938"/>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a:outerShdw blurRad="50800" dist="38100" algn="l" rotWithShape="0">
              <a:prstClr val="black">
                <a:alpha val="40000"/>
              </a:prstClr>
            </a:outerShdw>
          </a:effectLst>
        </p:spPr>
        <p:txBody>
          <a:bodyPr/>
          <a:lstStyle/>
          <a:p>
            <a:pPr>
              <a:spcBef>
                <a:spcPct val="20000"/>
              </a:spcBef>
              <a:buClr>
                <a:srgbClr val="800000"/>
              </a:buClr>
              <a:buFont typeface="Wingdings" pitchFamily="2" charset="2"/>
              <a:buNone/>
              <a:defRPr/>
            </a:pPr>
            <a:endParaRPr lang="en-US" sz="2600" dirty="0">
              <a:cs typeface="+mn-cs"/>
            </a:endParaRPr>
          </a:p>
        </p:txBody>
      </p:sp>
      <p:sp>
        <p:nvSpPr>
          <p:cNvPr id="17" name="Text Placeholder 6"/>
          <p:cNvSpPr>
            <a:spLocks noGrp="1"/>
          </p:cNvSpPr>
          <p:nvPr>
            <p:ph type="body" sz="quarter" idx="10"/>
          </p:nvPr>
        </p:nvSpPr>
        <p:spPr>
          <a:xfrm>
            <a:off x="681038" y="1276350"/>
            <a:ext cx="7962900" cy="5176838"/>
          </a:xfrm>
        </p:spPr>
        <p:txBody>
          <a:bodyPr/>
          <a:lstStyle>
            <a:lvl1pPr>
              <a:buClrTx/>
              <a:defRPr/>
            </a:lvl1pPr>
            <a:lvl2pPr>
              <a:buClrTx/>
              <a:defRPr/>
            </a:lvl2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TextBox 5"/>
          <p:cNvSpPr txBox="1"/>
          <p:nvPr userDrawn="1"/>
        </p:nvSpPr>
        <p:spPr bwMode="auto">
          <a:xfrm>
            <a:off x="0" y="0"/>
            <a:ext cx="9144000" cy="914400"/>
          </a:xfrm>
          <a:prstGeom prst="rect">
            <a:avLst/>
          </a:prstGeom>
          <a:blipFill dpi="0" rotWithShape="1">
            <a:blip r:embed="rId3">
              <a:extLst>
                <a:ext uri="{28A0092B-C50C-407E-A947-70E740481C1C}"/>
              </a:extLst>
            </a:blip>
            <a:srcRect/>
            <a:stretch>
              <a:fillRect/>
            </a:stretch>
          </a:blipFill>
          <a:ln>
            <a:solidFill>
              <a:srgbClr val="669900"/>
            </a:solidFill>
          </a:ln>
          <a:effectLst>
            <a:outerShdw blurRad="50800" dist="38100" dir="5400000" algn="t" rotWithShape="0">
              <a:prstClr val="black">
                <a:alpha val="40000"/>
              </a:prstClr>
            </a:outerShdw>
          </a:effectLst>
        </p:spPr>
        <p:txBody>
          <a:bodyPr anchor="ctr"/>
          <a:lstStyle/>
          <a:p>
            <a:pPr marL="457200">
              <a:defRPr/>
            </a:pPr>
            <a:r>
              <a:rPr lang="en-US" sz="4000" dirty="0">
                <a:solidFill>
                  <a:schemeClr val="bg1"/>
                </a:solidFill>
                <a:effectLst>
                  <a:outerShdw blurRad="38100" dist="38100" dir="2700000" algn="tl">
                    <a:srgbClr val="000000">
                      <a:alpha val="43137"/>
                    </a:srgbClr>
                  </a:outerShdw>
                </a:effectLst>
                <a:cs typeface="+mn-cs"/>
              </a:rPr>
              <a:t>CORE CONCEPTS</a:t>
            </a:r>
          </a:p>
        </p:txBody>
      </p:sp>
      <p:pic>
        <p:nvPicPr>
          <p:cNvPr id="4" name="Picture 6"/>
          <p:cNvPicPr>
            <a:picLocks noChangeAspect="1" noChangeArrowheads="1"/>
          </p:cNvPicPr>
          <p:nvPr userDrawn="1"/>
        </p:nvPicPr>
        <p:blipFill rotWithShape="1">
          <a:blip r:embed="rId4">
            <a:clrChange>
              <a:clrFrom>
                <a:srgbClr val="CFEAF5"/>
              </a:clrFrom>
              <a:clrTo>
                <a:srgbClr val="CFEAF5">
                  <a:alpha val="0"/>
                </a:srgbClr>
              </a:clrTo>
            </a:clrChange>
            <a:duotone>
              <a:schemeClr val="bg2">
                <a:shade val="45000"/>
                <a:satMod val="135000"/>
              </a:schemeClr>
              <a:prstClr val="white"/>
            </a:duotone>
            <a:extLst>
              <a:ext uri="{28A0092B-C50C-407E-A947-70E740481C1C}"/>
            </a:extLst>
          </a:blip>
          <a:srcRect l="9523" t="14517" r="-1" b="-108"/>
          <a:stretch/>
        </p:blipFill>
        <p:spPr bwMode="auto">
          <a:xfrm rot="10800000" flipH="1">
            <a:off x="4986670" y="4736877"/>
            <a:ext cx="3974487" cy="2107391"/>
          </a:xfrm>
          <a:prstGeom prst="rect">
            <a:avLst/>
          </a:prstGeom>
          <a:noFill/>
          <a:ln>
            <a:noFill/>
          </a:ln>
          <a:effectLst/>
          <a:extLst>
            <a:ext uri="{909E8E84-426E-40DD-AFC4-6F175D3DCCD1}"/>
            <a:ext uri="{91240B29-F687-4F45-9708-019B960494DF}"/>
            <a:ext uri="{AF507438-7753-43E0-B8FC-AC1667EBCBE1}"/>
          </a:extLst>
        </p:spPr>
      </p:pic>
      <p:sp>
        <p:nvSpPr>
          <p:cNvPr id="5" name="Rectangle 3"/>
          <p:cNvSpPr/>
          <p:nvPr userDrawn="1"/>
        </p:nvSpPr>
        <p:spPr bwMode="auto">
          <a:xfrm>
            <a:off x="8955088" y="3175"/>
            <a:ext cx="182562" cy="6865938"/>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a:spcBef>
                <a:spcPct val="20000"/>
              </a:spcBef>
              <a:buClr>
                <a:srgbClr val="800000"/>
              </a:buClr>
              <a:buFont typeface="Wingdings" pitchFamily="2" charset="2"/>
              <a:buNone/>
              <a:defRPr/>
            </a:pPr>
            <a:endParaRPr lang="en-US" sz="2600" dirty="0">
              <a:cs typeface="+mn-cs"/>
            </a:endParaRPr>
          </a:p>
        </p:txBody>
      </p:sp>
      <p:sp>
        <p:nvSpPr>
          <p:cNvPr id="6" name="Rectangle 4"/>
          <p:cNvSpPr/>
          <p:nvPr userDrawn="1"/>
        </p:nvSpPr>
        <p:spPr bwMode="auto">
          <a:xfrm>
            <a:off x="-6350" y="0"/>
            <a:ext cx="182563" cy="6865938"/>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a:outerShdw blurRad="50800" dist="38100" algn="l" rotWithShape="0">
              <a:prstClr val="black">
                <a:alpha val="40000"/>
              </a:prstClr>
            </a:outerShdw>
          </a:effectLst>
        </p:spPr>
        <p:txBody>
          <a:bodyPr/>
          <a:lstStyle/>
          <a:p>
            <a:pPr>
              <a:spcBef>
                <a:spcPct val="20000"/>
              </a:spcBef>
              <a:buClr>
                <a:srgbClr val="800000"/>
              </a:buClr>
              <a:buFont typeface="Wingdings" pitchFamily="2" charset="2"/>
              <a:buNone/>
              <a:defRPr/>
            </a:pPr>
            <a:endParaRPr lang="en-US" sz="2600" dirty="0">
              <a:cs typeface="+mn-cs"/>
            </a:endParaRPr>
          </a:p>
        </p:txBody>
      </p:sp>
      <p:sp>
        <p:nvSpPr>
          <p:cNvPr id="17" name="Text Placeholder 6"/>
          <p:cNvSpPr>
            <a:spLocks noGrp="1"/>
          </p:cNvSpPr>
          <p:nvPr>
            <p:ph type="body" sz="quarter" idx="10"/>
          </p:nvPr>
        </p:nvSpPr>
        <p:spPr>
          <a:xfrm>
            <a:off x="681038" y="1276350"/>
            <a:ext cx="7962900" cy="5176838"/>
          </a:xfrm>
        </p:spPr>
        <p:txBody>
          <a:bodyPr/>
          <a:lstStyle>
            <a:lvl1pPr>
              <a:buClrTx/>
              <a:defRPr/>
            </a:lvl1pPr>
            <a:lvl2pPr>
              <a:buClrTx/>
              <a:defRPr/>
            </a:lvl2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bg bwMode="grayWhite">
      <p:bgPr>
        <a:solidFill>
          <a:schemeClr val="accent3">
            <a:lumMod val="95000"/>
          </a:schemeClr>
        </a:solidFill>
        <a:effectLst/>
      </p:bgPr>
    </p:bg>
    <p:spTree>
      <p:nvGrpSpPr>
        <p:cNvPr id="1" name=""/>
        <p:cNvGrpSpPr/>
        <p:nvPr/>
      </p:nvGrpSpPr>
      <p:grpSpPr>
        <a:xfrm>
          <a:off x="0" y="0"/>
          <a:ext cx="0" cy="0"/>
          <a:chOff x="0" y="0"/>
          <a:chExt cx="0" cy="0"/>
        </a:xfrm>
      </p:grpSpPr>
      <p:sp>
        <p:nvSpPr>
          <p:cNvPr id="3" name="Rectangle 13"/>
          <p:cNvSpPr>
            <a:spLocks noChangeArrowheads="1"/>
          </p:cNvSpPr>
          <p:nvPr/>
        </p:nvSpPr>
        <p:spPr bwMode="auto">
          <a:xfrm>
            <a:off x="8431213" y="6584950"/>
            <a:ext cx="427037" cy="215900"/>
          </a:xfrm>
          <a:prstGeom prst="rect">
            <a:avLst/>
          </a:prstGeom>
          <a:noFill/>
          <a:ln>
            <a:noFill/>
          </a:ln>
          <a:extLst>
            <a:ext uri="{909E8E84-426E-40DD-AFC4-6F175D3DCCD1}"/>
            <a:ext uri="{91240B29-F687-4F45-9708-019B960494DF}"/>
          </a:extLst>
        </p:spPr>
        <p:txBody>
          <a:bodyPr wrap="none">
            <a:spAutoFit/>
          </a:bodyPr>
          <a:lstStyle/>
          <a:p>
            <a:pPr algn="ctr">
              <a:defRPr/>
            </a:pPr>
            <a:r>
              <a:rPr lang="en-US" sz="800" b="1" dirty="0"/>
              <a:t>4–</a:t>
            </a:r>
            <a:fld id="{65D6043F-8528-4830-92D6-00CAADDA4C22}" type="slidenum">
              <a:rPr lang="en-US" sz="800" b="1"/>
              <a:pPr algn="ctr">
                <a:defRPr/>
              </a:pPr>
              <a:t>‹#›</a:t>
            </a:fld>
            <a:endParaRPr lang="en-US" sz="800" b="1" dirty="0"/>
          </a:p>
        </p:txBody>
      </p:sp>
      <p:sp>
        <p:nvSpPr>
          <p:cNvPr id="4" name="Text Box 12"/>
          <p:cNvSpPr txBox="1">
            <a:spLocks noChangeArrowheads="1"/>
          </p:cNvSpPr>
          <p:nvPr/>
        </p:nvSpPr>
        <p:spPr bwMode="auto">
          <a:xfrm>
            <a:off x="377825" y="6584950"/>
            <a:ext cx="4048125" cy="214313"/>
          </a:xfrm>
          <a:prstGeom prst="rect">
            <a:avLst/>
          </a:prstGeom>
          <a:noFill/>
          <a:ln>
            <a:noFill/>
          </a:ln>
          <a:extLst>
            <a:ext uri="{909E8E84-426E-40DD-AFC4-6F175D3DCCD1}"/>
            <a:ext uri="{91240B29-F687-4F45-9708-019B960494DF}"/>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r>
              <a:rPr lang="en-US" sz="800" b="1" dirty="0" smtClean="0"/>
              <a:t>© 2013 by McGraw-Hill Education. All rights reserved.</a:t>
            </a:r>
            <a:endParaRPr lang="en-US" sz="800" b="1" dirty="0"/>
          </a:p>
        </p:txBody>
      </p:sp>
      <p:grpSp>
        <p:nvGrpSpPr>
          <p:cNvPr id="5" name="Group 7"/>
          <p:cNvGrpSpPr>
            <a:grpSpLocks/>
          </p:cNvGrpSpPr>
          <p:nvPr userDrawn="1"/>
        </p:nvGrpSpPr>
        <p:grpSpPr bwMode="auto">
          <a:xfrm>
            <a:off x="0" y="0"/>
            <a:ext cx="9144000" cy="6877050"/>
            <a:chOff x="0" y="-630"/>
            <a:chExt cx="9143797" cy="6877722"/>
          </a:xfrm>
        </p:grpSpPr>
        <p:sp>
          <p:nvSpPr>
            <p:cNvPr id="6" name="TextBox 5"/>
            <p:cNvSpPr txBox="1"/>
            <p:nvPr userDrawn="1"/>
          </p:nvSpPr>
          <p:spPr bwMode="auto">
            <a:xfrm>
              <a:off x="0" y="-630"/>
              <a:ext cx="9143797" cy="914489"/>
            </a:xfrm>
            <a:prstGeom prst="rect">
              <a:avLst/>
            </a:prstGeom>
            <a:solidFill>
              <a:srgbClr val="800000"/>
            </a:solidFill>
            <a:ln>
              <a:solidFill>
                <a:srgbClr val="800000"/>
              </a:solidFill>
            </a:ln>
            <a:effectLst>
              <a:outerShdw blurRad="50800" dist="38100" dir="5400000" algn="t" rotWithShape="0">
                <a:prstClr val="black">
                  <a:alpha val="40000"/>
                </a:prstClr>
              </a:outerShdw>
            </a:effectLst>
          </p:spPr>
          <p:txBody>
            <a:bodyPr anchor="ctr"/>
            <a:lstStyle/>
            <a:p>
              <a:pPr marL="457200">
                <a:defRPr/>
              </a:pPr>
              <a:r>
                <a:rPr lang="en-US" sz="4000" dirty="0">
                  <a:solidFill>
                    <a:schemeClr val="bg1"/>
                  </a:solidFill>
                  <a:cs typeface="+mn-cs"/>
                </a:rPr>
                <a:t>THINKING STRATEGICALLY</a:t>
              </a:r>
            </a:p>
          </p:txBody>
        </p:sp>
        <p:sp>
          <p:nvSpPr>
            <p:cNvPr id="8" name="Rectangle 3"/>
            <p:cNvSpPr/>
            <p:nvPr userDrawn="1"/>
          </p:nvSpPr>
          <p:spPr bwMode="auto">
            <a:xfrm>
              <a:off x="8954889" y="8896"/>
              <a:ext cx="182558" cy="6868196"/>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a:spcBef>
                  <a:spcPct val="20000"/>
                </a:spcBef>
                <a:buClr>
                  <a:srgbClr val="800000"/>
                </a:buClr>
                <a:buFont typeface="Wingdings" pitchFamily="2" charset="2"/>
                <a:buNone/>
                <a:defRPr/>
              </a:pPr>
              <a:endParaRPr lang="en-US" sz="2600" dirty="0">
                <a:cs typeface="+mn-cs"/>
              </a:endParaRPr>
            </a:p>
          </p:txBody>
        </p:sp>
        <p:sp>
          <p:nvSpPr>
            <p:cNvPr id="9" name="Rectangle 4"/>
            <p:cNvSpPr/>
            <p:nvPr userDrawn="1"/>
          </p:nvSpPr>
          <p:spPr bwMode="auto">
            <a:xfrm>
              <a:off x="0" y="-630"/>
              <a:ext cx="182559" cy="6868196"/>
            </a:xfrm>
            <a:prstGeom prst="rect">
              <a:avLst/>
            </a:prstGeom>
            <a:gradFill flip="none" rotWithShape="1">
              <a:gsLst>
                <a:gs pos="7000">
                  <a:schemeClr val="bg2"/>
                </a:gs>
                <a:gs pos="50000">
                  <a:schemeClr val="bg1">
                    <a:lumMod val="85000"/>
                  </a:schemeClr>
                </a:gs>
                <a:gs pos="95000">
                  <a:schemeClr val="bg2"/>
                </a:gs>
              </a:gsLst>
              <a:lin ang="0" scaled="1"/>
              <a:tileRect/>
            </a:gradFill>
            <a:ln w="9525" cap="flat" cmpd="sng" algn="ctr">
              <a:solidFill>
                <a:schemeClr val="bg1">
                  <a:lumMod val="50000"/>
                </a:schemeClr>
              </a:solidFill>
              <a:prstDash val="solid"/>
              <a:round/>
              <a:headEnd type="none" w="med" len="med"/>
              <a:tailEnd type="none" w="med" len="med"/>
            </a:ln>
            <a:effectLst>
              <a:outerShdw blurRad="50800" dist="38100" algn="l" rotWithShape="0">
                <a:prstClr val="black">
                  <a:alpha val="40000"/>
                </a:prstClr>
              </a:outerShdw>
            </a:effectLst>
          </p:spPr>
          <p:txBody>
            <a:bodyPr/>
            <a:lstStyle/>
            <a:p>
              <a:pPr>
                <a:spcBef>
                  <a:spcPct val="20000"/>
                </a:spcBef>
                <a:buClr>
                  <a:srgbClr val="800000"/>
                </a:buClr>
                <a:buFont typeface="Wingdings" pitchFamily="2" charset="2"/>
                <a:buNone/>
                <a:defRPr/>
              </a:pPr>
              <a:endParaRPr lang="en-US" sz="2600" dirty="0">
                <a:cs typeface="+mn-cs"/>
              </a:endParaRPr>
            </a:p>
          </p:txBody>
        </p:sp>
      </p:grpSp>
      <p:sp>
        <p:nvSpPr>
          <p:cNvPr id="7" name="Text Placeholder 6"/>
          <p:cNvSpPr>
            <a:spLocks noGrp="1"/>
          </p:cNvSpPr>
          <p:nvPr>
            <p:ph type="body" sz="quarter" idx="10"/>
          </p:nvPr>
        </p:nvSpPr>
        <p:spPr>
          <a:xfrm>
            <a:off x="681038" y="1276350"/>
            <a:ext cx="7962900" cy="5176838"/>
          </a:xfrm>
        </p:spPr>
        <p:txBody>
          <a:bodyPr/>
          <a:lstStyle>
            <a:lvl1pPr>
              <a:buClrTx/>
              <a:defRPr>
                <a:effectLst>
                  <a:outerShdw blurRad="38100" dist="38100" dir="2700000" algn="tl">
                    <a:srgbClr val="000000">
                      <a:alpha val="43137"/>
                    </a:srgbClr>
                  </a:outerShdw>
                </a:effectLst>
              </a:defRPr>
            </a:lvl1pPr>
            <a:lvl2pPr>
              <a:buClrTx/>
              <a:defRPr>
                <a:effectLst>
                  <a:outerShdw blurRad="38100" dist="38100" dir="2700000" algn="tl">
                    <a:srgbClr val="000000">
                      <a:alpha val="43137"/>
                    </a:srgbClr>
                  </a:outerShdw>
                </a:effectLst>
              </a:defRPr>
            </a:lvl2pPr>
            <a:lvl3pPr>
              <a:buClrTx/>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ut thruBlk="1"/>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bwMode="grayWhite">
      <p:bgPr>
        <a:solidFill>
          <a:schemeClr val="bg1"/>
        </a:solidFill>
        <a:effectLst/>
      </p:bgPr>
    </p:bg>
    <p:spTree>
      <p:nvGrpSpPr>
        <p:cNvPr id="1" name=""/>
        <p:cNvGrpSpPr/>
        <p:nvPr/>
      </p:nvGrpSpPr>
      <p:grpSpPr>
        <a:xfrm>
          <a:off x="0" y="0"/>
          <a:ext cx="0" cy="0"/>
          <a:chOff x="0" y="0"/>
          <a:chExt cx="0" cy="0"/>
        </a:xfrm>
      </p:grpSpPr>
      <p:sp>
        <p:nvSpPr>
          <p:cNvPr id="2" name="Rectangle 13"/>
          <p:cNvSpPr>
            <a:spLocks noChangeArrowheads="1"/>
          </p:cNvSpPr>
          <p:nvPr userDrawn="1"/>
        </p:nvSpPr>
        <p:spPr bwMode="auto">
          <a:xfrm>
            <a:off x="8413750" y="6584950"/>
            <a:ext cx="460375" cy="244475"/>
          </a:xfrm>
          <a:prstGeom prst="rect">
            <a:avLst/>
          </a:prstGeom>
          <a:noFill/>
          <a:ln w="38100">
            <a:noFill/>
            <a:miter lim="800000"/>
            <a:headEnd/>
            <a:tailEnd/>
          </a:ln>
          <a:effectLst/>
        </p:spPr>
        <p:txBody>
          <a:bodyPr wrap="none">
            <a:spAutoFit/>
          </a:bodyPr>
          <a:lstStyle/>
          <a:p>
            <a:pPr algn="ctr">
              <a:defRPr/>
            </a:pPr>
            <a:r>
              <a:rPr lang="en-US" sz="1000" b="1">
                <a:latin typeface="Times New Roman" pitchFamily="18" charset="0"/>
              </a:rPr>
              <a:t>4–</a:t>
            </a:r>
            <a:fld id="{652CBCE2-6EE1-45B0-8B53-CD1FAEF7153D}" type="slidenum">
              <a:rPr lang="en-US" sz="1000" b="1">
                <a:latin typeface="Times New Roman" pitchFamily="18" charset="0"/>
              </a:rPr>
              <a:pPr algn="ctr">
                <a:defRPr/>
              </a:pPr>
              <a:t>‹#›</a:t>
            </a:fld>
            <a:endParaRPr lang="en-US" sz="1000" b="1">
              <a:latin typeface="Times New Roman" pitchFamily="18" charset="0"/>
            </a:endParaRPr>
          </a:p>
        </p:txBody>
      </p:sp>
    </p:spTree>
  </p:cSld>
  <p:clrMapOvr>
    <a:masterClrMapping/>
  </p:clrMapOvr>
  <p:transition spd="med">
    <p:cut thruBlk="1"/>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6350" y="409575"/>
            <a:ext cx="635000" cy="700088"/>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7874000" y="5016500"/>
            <a:ext cx="1268413" cy="1397000"/>
          </a:xfrm>
          <a:prstGeom prst="rect">
            <a:avLst/>
          </a:prstGeom>
          <a:noFill/>
          <a:ln w="9525">
            <a:noFill/>
            <a:miter lim="800000"/>
            <a:headEnd/>
            <a:tailEnd/>
          </a:ln>
        </p:spPr>
      </p:pic>
      <p:sp>
        <p:nvSpPr>
          <p:cNvPr id="2" name="Title 1"/>
          <p:cNvSpPr>
            <a:spLocks noGrp="1"/>
          </p:cNvSpPr>
          <p:nvPr>
            <p:ph type="title"/>
          </p:nvPr>
        </p:nvSpPr>
        <p:spPr>
          <a:xfrm>
            <a:off x="628214" y="399616"/>
            <a:ext cx="8274783" cy="720725"/>
          </a:xfrm>
        </p:spPr>
        <p:txBody>
          <a:bodyPr anchorCtr="0"/>
          <a:lstStyle>
            <a:lvl1pPr marL="0" indent="0">
              <a:defRPr sz="3200" b="1">
                <a:solidFill>
                  <a:srgbClr val="3366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4825" y="1299411"/>
            <a:ext cx="8126413" cy="5117264"/>
          </a:xfrm>
        </p:spPr>
        <p:txBody>
          <a:bodyPr/>
          <a:lstStyle>
            <a:lvl1pPr marL="349250" indent="-349250">
              <a:spcBef>
                <a:spcPts val="1200"/>
              </a:spcBef>
              <a:buClrTx/>
              <a:buSzPct val="65000"/>
              <a:buFont typeface="Wingdings" pitchFamily="2" charset="2"/>
              <a:buChar char=""/>
              <a:defRPr sz="2800">
                <a:solidFill>
                  <a:srgbClr val="800000"/>
                </a:solidFill>
              </a:defRPr>
            </a:lvl1pPr>
            <a:lvl2pPr marL="685800" indent="-279400">
              <a:spcBef>
                <a:spcPts val="1200"/>
              </a:spcBef>
              <a:buClr>
                <a:srgbClr val="006666"/>
              </a:buClr>
              <a:buSzPct val="80000"/>
              <a:buFont typeface="Arial" pitchFamily="34" charset="0"/>
              <a:buChar char="●"/>
              <a:defRPr sz="2400">
                <a:solidFill>
                  <a:srgbClr val="006666"/>
                </a:solidFill>
              </a:defRPr>
            </a:lvl2pPr>
            <a:lvl3pPr marL="1035050" indent="-349250">
              <a:spcBef>
                <a:spcPts val="1200"/>
              </a:spcBef>
              <a:buClrTx/>
              <a:buSzPct val="80000"/>
              <a:buFont typeface="Wingdings" pitchFamily="2" charset="2"/>
              <a:buChar char="v"/>
              <a:defRPr sz="2000">
                <a:solidFill>
                  <a:schemeClr val="tx1"/>
                </a:solidFill>
              </a:defRPr>
            </a:lvl3pPr>
            <a:lvl4pPr>
              <a:spcBef>
                <a:spcPts val="1200"/>
              </a:spcBef>
              <a:buClrTx/>
              <a:defRPr sz="2000"/>
            </a:lvl4pPr>
            <a:lvl5pPr>
              <a:spcBef>
                <a:spcPts val="1200"/>
              </a:spcBef>
              <a:buClrTx/>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rgbClr val="EEE5D2"/>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duotone>
              <a:prstClr val="black"/>
              <a:srgbClr val="D9C3A5">
                <a:tint val="50000"/>
                <a:satMod val="180000"/>
              </a:srgbClr>
            </a:duotone>
            <a:extLst>
              <a:ext uri="{28A0092B-C50C-407E-A947-70E740481C1C}"/>
            </a:extLst>
          </a:blip>
          <a:srcRect/>
          <a:stretch>
            <a:fillRect/>
          </a:stretch>
        </p:blipFill>
        <p:spPr bwMode="auto">
          <a:xfrm>
            <a:off x="-6979" y="410212"/>
            <a:ext cx="635194" cy="699532"/>
          </a:xfrm>
          <a:prstGeom prst="rect">
            <a:avLst/>
          </a:prstGeom>
          <a:noFill/>
          <a:ln>
            <a:noFill/>
          </a:ln>
          <a:effectLst/>
          <a:extLst>
            <a:ext uri="{909E8E84-426E-40DD-AFC4-6F175D3DCCD1}"/>
            <a:ext uri="{91240B29-F687-4F45-9708-019B960494DF}"/>
            <a:ext uri="{AF507438-7753-43E0-B8FC-AC1667EBCBE1}"/>
          </a:extLst>
        </p:spPr>
      </p:pic>
      <p:pic>
        <p:nvPicPr>
          <p:cNvPr id="5" name="Picture 2"/>
          <p:cNvPicPr>
            <a:picLocks noChangeAspect="1" noChangeArrowheads="1"/>
          </p:cNvPicPr>
          <p:nvPr userDrawn="1"/>
        </p:nvPicPr>
        <p:blipFill>
          <a:blip r:embed="rId2">
            <a:duotone>
              <a:prstClr val="black"/>
              <a:srgbClr val="D9C3A5">
                <a:tint val="50000"/>
                <a:satMod val="180000"/>
              </a:srgbClr>
            </a:duotone>
            <a:extLst>
              <a:ext uri="{28A0092B-C50C-407E-A947-70E740481C1C}"/>
            </a:extLst>
          </a:blip>
          <a:srcRect/>
          <a:stretch>
            <a:fillRect/>
          </a:stretch>
        </p:blipFill>
        <p:spPr bwMode="auto">
          <a:xfrm flipH="1">
            <a:off x="7880592" y="5015709"/>
            <a:ext cx="1269223" cy="1397781"/>
          </a:xfrm>
          <a:prstGeom prst="rect">
            <a:avLst/>
          </a:prstGeom>
          <a:noFill/>
          <a:ln>
            <a:noFill/>
          </a:ln>
          <a:effectLst/>
          <a:extLst>
            <a:ext uri="{909E8E84-426E-40DD-AFC4-6F175D3DCCD1}"/>
            <a:ext uri="{91240B29-F687-4F45-9708-019B960494DF}"/>
            <a:ext uri="{AF507438-7753-43E0-B8FC-AC1667EBCBE1}"/>
          </a:extLst>
        </p:spPr>
      </p:pic>
      <p:sp>
        <p:nvSpPr>
          <p:cNvPr id="2" name="Title 1"/>
          <p:cNvSpPr>
            <a:spLocks noGrp="1"/>
          </p:cNvSpPr>
          <p:nvPr>
            <p:ph type="title"/>
          </p:nvPr>
        </p:nvSpPr>
        <p:spPr>
          <a:xfrm>
            <a:off x="628214" y="399616"/>
            <a:ext cx="8274783" cy="720725"/>
          </a:xfrm>
        </p:spPr>
        <p:txBody>
          <a:bodyPr anchorCtr="0"/>
          <a:lstStyle>
            <a:lvl1pPr marL="0" indent="0">
              <a:defRPr sz="3200" b="1">
                <a:solidFill>
                  <a:srgbClr val="99663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4825" y="1299411"/>
            <a:ext cx="8126413" cy="5117264"/>
          </a:xfrm>
        </p:spPr>
        <p:txBody>
          <a:bodyPr/>
          <a:lstStyle>
            <a:lvl1pPr marL="349250" indent="-349250">
              <a:buClrTx/>
              <a:buSzPct val="65000"/>
              <a:buFont typeface="Wingdings" pitchFamily="2" charset="2"/>
              <a:buChar char=""/>
              <a:defRPr sz="2800">
                <a:solidFill>
                  <a:srgbClr val="800000"/>
                </a:solidFill>
              </a:defRPr>
            </a:lvl1pPr>
            <a:lvl2pPr marL="685800" indent="-279400">
              <a:buClr>
                <a:srgbClr val="006666"/>
              </a:buClr>
              <a:buSzPct val="80000"/>
              <a:buFont typeface="Arial" pitchFamily="34" charset="0"/>
              <a:buChar char="●"/>
              <a:defRPr sz="2400">
                <a:solidFill>
                  <a:srgbClr val="006666"/>
                </a:solidFill>
              </a:defRPr>
            </a:lvl2pPr>
            <a:lvl3pPr marL="1035050" indent="-349250">
              <a:buClrTx/>
              <a:buSzPct val="80000"/>
              <a:buFont typeface="Wingdings" pitchFamily="2" charset="2"/>
              <a:buChar char="v"/>
              <a:defRPr sz="2000">
                <a:solidFill>
                  <a:schemeClr val="tx1"/>
                </a:solidFill>
              </a:defRPr>
            </a:lvl3pPr>
            <a:lvl4pPr>
              <a:buClrTx/>
              <a:defRPr sz="2000"/>
            </a:lvl4pPr>
            <a:lvl5pPr>
              <a:buClrTx/>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13"/>
          <p:cNvSpPr>
            <a:spLocks noChangeArrowheads="1"/>
          </p:cNvSpPr>
          <p:nvPr/>
        </p:nvSpPr>
        <p:spPr bwMode="auto">
          <a:xfrm>
            <a:off x="8431213" y="6584950"/>
            <a:ext cx="427037" cy="215900"/>
          </a:xfrm>
          <a:prstGeom prst="rect">
            <a:avLst/>
          </a:prstGeom>
          <a:noFill/>
          <a:ln>
            <a:noFill/>
          </a:ln>
          <a:extLst>
            <a:ext uri="{909E8E84-426E-40DD-AFC4-6F175D3DCCD1}"/>
            <a:ext uri="{91240B29-F687-4F45-9708-019B960494DF}"/>
          </a:extLst>
        </p:spPr>
        <p:txBody>
          <a:bodyPr wrap="none">
            <a:spAutoFit/>
          </a:bodyPr>
          <a:lstStyle/>
          <a:p>
            <a:pPr algn="ctr">
              <a:defRPr/>
            </a:pPr>
            <a:r>
              <a:rPr lang="en-US" sz="800" b="1" dirty="0"/>
              <a:t>4–</a:t>
            </a:r>
            <a:fld id="{7E273134-CB4A-45CD-A9D8-A4C3BD662431}" type="slidenum">
              <a:rPr lang="en-US" sz="800" b="1"/>
              <a:pPr algn="ctr">
                <a:defRPr/>
              </a:pPr>
              <a:t>‹#›</a:t>
            </a:fld>
            <a:endParaRPr lang="en-US" sz="800" b="1" dirty="0"/>
          </a:p>
        </p:txBody>
      </p:sp>
      <p:sp>
        <p:nvSpPr>
          <p:cNvPr id="5" name="Text Box 12"/>
          <p:cNvSpPr txBox="1">
            <a:spLocks noChangeArrowheads="1"/>
          </p:cNvSpPr>
          <p:nvPr/>
        </p:nvSpPr>
        <p:spPr bwMode="auto">
          <a:xfrm>
            <a:off x="377825" y="6584950"/>
            <a:ext cx="4048125" cy="214313"/>
          </a:xfrm>
          <a:prstGeom prst="rect">
            <a:avLst/>
          </a:prstGeom>
          <a:noFill/>
          <a:ln>
            <a:noFill/>
          </a:ln>
          <a:extLst>
            <a:ext uri="{909E8E84-426E-40DD-AFC4-6F175D3DCCD1}"/>
            <a:ext uri="{91240B29-F687-4F45-9708-019B960494DF}"/>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r>
              <a:rPr lang="en-US" sz="800" b="1" dirty="0" smtClean="0"/>
              <a:t>© 2013 by McGraw-Hill Education. All rights reserved.</a:t>
            </a:r>
            <a:endParaRPr lang="en-US" sz="800" b="1" dirty="0"/>
          </a:p>
        </p:txBody>
      </p:sp>
      <p:pic>
        <p:nvPicPr>
          <p:cNvPr id="6" name="Picture 2"/>
          <p:cNvPicPr>
            <a:picLocks noChangeAspect="1" noChangeArrowheads="1"/>
          </p:cNvPicPr>
          <p:nvPr userDrawn="1"/>
        </p:nvPicPr>
        <p:blipFill>
          <a:blip r:embed="rId2"/>
          <a:srcRect/>
          <a:stretch>
            <a:fillRect/>
          </a:stretch>
        </p:blipFill>
        <p:spPr bwMode="auto">
          <a:xfrm>
            <a:off x="8826500" y="820738"/>
            <a:ext cx="317500" cy="454025"/>
          </a:xfrm>
          <a:prstGeom prst="rect">
            <a:avLst/>
          </a:prstGeom>
          <a:noFill/>
          <a:ln w="9525">
            <a:noFill/>
            <a:miter lim="800000"/>
            <a:headEnd/>
            <a:tailEnd/>
          </a:ln>
        </p:spPr>
      </p:pic>
      <p:pic>
        <p:nvPicPr>
          <p:cNvPr id="7" name="Picture 2"/>
          <p:cNvPicPr>
            <a:picLocks noChangeAspect="1" noChangeArrowheads="1"/>
          </p:cNvPicPr>
          <p:nvPr userDrawn="1"/>
        </p:nvPicPr>
        <p:blipFill>
          <a:blip r:embed="rId3"/>
          <a:srcRect/>
          <a:stretch>
            <a:fillRect/>
          </a:stretch>
        </p:blipFill>
        <p:spPr bwMode="auto">
          <a:xfrm>
            <a:off x="0" y="819150"/>
            <a:ext cx="317500" cy="454025"/>
          </a:xfrm>
          <a:prstGeom prst="rect">
            <a:avLst/>
          </a:prstGeom>
          <a:noFill/>
          <a:ln w="9525">
            <a:noFill/>
            <a:miter lim="800000"/>
            <a:headEnd/>
            <a:tailEnd/>
          </a:ln>
        </p:spPr>
      </p:pic>
      <p:cxnSp>
        <p:nvCxnSpPr>
          <p:cNvPr id="8" name="Straight Connector 10"/>
          <p:cNvCxnSpPr>
            <a:cxnSpLocks noChangeShapeType="1"/>
          </p:cNvCxnSpPr>
          <p:nvPr userDrawn="1"/>
        </p:nvCxnSpPr>
        <p:spPr bwMode="auto">
          <a:xfrm flipH="1">
            <a:off x="244475" y="1054100"/>
            <a:ext cx="8629650" cy="0"/>
          </a:xfrm>
          <a:prstGeom prst="line">
            <a:avLst/>
          </a:prstGeom>
          <a:noFill/>
          <a:ln w="38100" algn="ctr">
            <a:solidFill>
              <a:srgbClr val="006699"/>
            </a:solidFill>
            <a:round/>
            <a:headEnd/>
            <a:tailEnd type="none" w="lg" len="lg"/>
          </a:ln>
        </p:spPr>
      </p:cxnSp>
      <p:sp>
        <p:nvSpPr>
          <p:cNvPr id="2" name="Title 1"/>
          <p:cNvSpPr>
            <a:spLocks noGrp="1"/>
          </p:cNvSpPr>
          <p:nvPr>
            <p:ph type="title"/>
          </p:nvPr>
        </p:nvSpPr>
        <p:spPr>
          <a:xfrm>
            <a:off x="456063" y="316807"/>
            <a:ext cx="8210985" cy="650756"/>
          </a:xfrm>
        </p:spPr>
        <p:txBody>
          <a:bodyPr/>
          <a:lstStyle>
            <a:lvl1pPr marL="0" indent="0" algn="ctr">
              <a:tabLst/>
              <a:defRPr sz="3200">
                <a:solidFill>
                  <a:srgbClr val="3366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4825" y="1272859"/>
            <a:ext cx="8126413" cy="5143816"/>
          </a:xfrm>
        </p:spPr>
        <p:txBody>
          <a:bodyPr/>
          <a:lstStyle>
            <a:lvl1pPr marL="349250" indent="-349250">
              <a:spcBef>
                <a:spcPts val="1200"/>
              </a:spcBef>
              <a:buClrTx/>
              <a:buSzPct val="65000"/>
              <a:buFont typeface="Wingdings" pitchFamily="2" charset="2"/>
              <a:buChar char=""/>
              <a:defRPr>
                <a:solidFill>
                  <a:srgbClr val="800000"/>
                </a:solidFill>
              </a:defRPr>
            </a:lvl1pPr>
            <a:lvl2pPr marL="685800" indent="-279400">
              <a:spcBef>
                <a:spcPts val="1200"/>
              </a:spcBef>
              <a:buClr>
                <a:srgbClr val="006666"/>
              </a:buClr>
              <a:buSzPct val="80000"/>
              <a:buFont typeface="Arial" pitchFamily="34" charset="0"/>
              <a:buChar char="●"/>
              <a:defRPr>
                <a:solidFill>
                  <a:srgbClr val="006666"/>
                </a:solidFill>
              </a:defRPr>
            </a:lvl2pPr>
            <a:lvl3pPr marL="1035050" indent="-349250">
              <a:spcBef>
                <a:spcPts val="1200"/>
              </a:spcBef>
              <a:buClrTx/>
              <a:buSzPct val="80000"/>
              <a:buFont typeface="Wingdings" pitchFamily="2" charset="2"/>
              <a:buChar char="v"/>
              <a:defRPr sz="2400">
                <a:solidFill>
                  <a:schemeClr val="tx1"/>
                </a:solidFill>
              </a:defRPr>
            </a:lvl3pPr>
            <a:lvl4pPr>
              <a:spcBef>
                <a:spcPts val="1200"/>
              </a:spcBef>
              <a:buClrTx/>
              <a:defRPr sz="2000"/>
            </a:lvl4pPr>
            <a:lvl5pPr>
              <a:spcBef>
                <a:spcPts val="1200"/>
              </a:spcBef>
              <a:buClrTx/>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8826500" y="1181100"/>
            <a:ext cx="317500" cy="454025"/>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0" y="1179513"/>
            <a:ext cx="317500" cy="455612"/>
          </a:xfrm>
          <a:prstGeom prst="rect">
            <a:avLst/>
          </a:prstGeom>
          <a:noFill/>
          <a:ln w="9525">
            <a:noFill/>
            <a:miter lim="800000"/>
            <a:headEnd/>
            <a:tailEnd/>
          </a:ln>
        </p:spPr>
      </p:pic>
      <p:cxnSp>
        <p:nvCxnSpPr>
          <p:cNvPr id="6" name="Straight Connector 10"/>
          <p:cNvCxnSpPr>
            <a:cxnSpLocks noChangeShapeType="1"/>
          </p:cNvCxnSpPr>
          <p:nvPr userDrawn="1"/>
        </p:nvCxnSpPr>
        <p:spPr bwMode="auto">
          <a:xfrm flipH="1">
            <a:off x="244475" y="1414463"/>
            <a:ext cx="8629650" cy="0"/>
          </a:xfrm>
          <a:prstGeom prst="line">
            <a:avLst/>
          </a:prstGeom>
          <a:noFill/>
          <a:ln w="38100" algn="ctr">
            <a:solidFill>
              <a:srgbClr val="006699"/>
            </a:solidFill>
            <a:round/>
            <a:headEnd/>
            <a:tailEnd type="none" w="lg" len="lg"/>
          </a:ln>
        </p:spPr>
      </p:cxnSp>
      <p:sp>
        <p:nvSpPr>
          <p:cNvPr id="2" name="Title 1"/>
          <p:cNvSpPr>
            <a:spLocks noGrp="1"/>
          </p:cNvSpPr>
          <p:nvPr>
            <p:ph type="title"/>
          </p:nvPr>
        </p:nvSpPr>
        <p:spPr>
          <a:xfrm>
            <a:off x="456063" y="316807"/>
            <a:ext cx="8210985" cy="1030362"/>
          </a:xfrm>
        </p:spPr>
        <p:txBody>
          <a:bodyPr anchor="t" anchorCtr="0"/>
          <a:lstStyle>
            <a:lvl1pPr marL="0" indent="0" algn="ctr">
              <a:tabLst/>
              <a:defRPr sz="3200">
                <a:solidFill>
                  <a:srgbClr val="3366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4825" y="1588167"/>
            <a:ext cx="8126413" cy="4828507"/>
          </a:xfrm>
        </p:spPr>
        <p:txBody>
          <a:bodyPr/>
          <a:lstStyle>
            <a:lvl1pPr marL="349250" indent="-349250">
              <a:spcBef>
                <a:spcPts val="1200"/>
              </a:spcBef>
              <a:buClrTx/>
              <a:buSzPct val="65000"/>
              <a:buFont typeface="Wingdings" pitchFamily="2" charset="2"/>
              <a:buChar char=""/>
              <a:defRPr>
                <a:solidFill>
                  <a:srgbClr val="800000"/>
                </a:solidFill>
              </a:defRPr>
            </a:lvl1pPr>
            <a:lvl2pPr marL="685800" indent="-279400">
              <a:spcBef>
                <a:spcPts val="1200"/>
              </a:spcBef>
              <a:buClr>
                <a:srgbClr val="006666"/>
              </a:buClr>
              <a:buSzPct val="80000"/>
              <a:buFont typeface="Arial" pitchFamily="34" charset="0"/>
              <a:buChar char="●"/>
              <a:defRPr>
                <a:solidFill>
                  <a:srgbClr val="006666"/>
                </a:solidFill>
              </a:defRPr>
            </a:lvl2pPr>
            <a:lvl3pPr marL="1035050" indent="-349250">
              <a:spcBef>
                <a:spcPts val="1200"/>
              </a:spcBef>
              <a:buClrTx/>
              <a:buSzPct val="80000"/>
              <a:buFont typeface="Wingdings" pitchFamily="2" charset="2"/>
              <a:buChar char="v"/>
              <a:defRPr sz="2400">
                <a:solidFill>
                  <a:schemeClr val="tx1"/>
                </a:solidFill>
              </a:defRPr>
            </a:lvl3pPr>
            <a:lvl4pPr>
              <a:spcBef>
                <a:spcPts val="1200"/>
              </a:spcBef>
              <a:buClrTx/>
              <a:defRPr sz="2000"/>
            </a:lvl4pPr>
            <a:lvl5pPr>
              <a:spcBef>
                <a:spcPts val="1200"/>
              </a:spcBef>
              <a:buClrTx/>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8826500" y="1468438"/>
            <a:ext cx="317500" cy="454025"/>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0" y="1466850"/>
            <a:ext cx="317500" cy="455613"/>
          </a:xfrm>
          <a:prstGeom prst="rect">
            <a:avLst/>
          </a:prstGeom>
          <a:noFill/>
          <a:ln w="9525">
            <a:noFill/>
            <a:miter lim="800000"/>
            <a:headEnd/>
            <a:tailEnd/>
          </a:ln>
        </p:spPr>
      </p:pic>
      <p:cxnSp>
        <p:nvCxnSpPr>
          <p:cNvPr id="6" name="Straight Connector 10"/>
          <p:cNvCxnSpPr>
            <a:cxnSpLocks noChangeShapeType="1"/>
          </p:cNvCxnSpPr>
          <p:nvPr userDrawn="1"/>
        </p:nvCxnSpPr>
        <p:spPr bwMode="auto">
          <a:xfrm flipH="1">
            <a:off x="244475" y="1701800"/>
            <a:ext cx="8629650" cy="0"/>
          </a:xfrm>
          <a:prstGeom prst="line">
            <a:avLst/>
          </a:prstGeom>
          <a:noFill/>
          <a:ln w="38100" algn="ctr">
            <a:solidFill>
              <a:srgbClr val="006699"/>
            </a:solidFill>
            <a:round/>
            <a:headEnd/>
            <a:tailEnd type="none" w="lg" len="lg"/>
          </a:ln>
        </p:spPr>
      </p:cxnSp>
      <p:sp>
        <p:nvSpPr>
          <p:cNvPr id="2" name="Title 1"/>
          <p:cNvSpPr>
            <a:spLocks noGrp="1"/>
          </p:cNvSpPr>
          <p:nvPr>
            <p:ph type="title"/>
          </p:nvPr>
        </p:nvSpPr>
        <p:spPr>
          <a:xfrm>
            <a:off x="456063" y="327439"/>
            <a:ext cx="8210985" cy="1250007"/>
          </a:xfrm>
        </p:spPr>
        <p:txBody>
          <a:bodyPr anchor="t" anchorCtr="0"/>
          <a:lstStyle>
            <a:lvl1pPr marL="0" indent="0" algn="ctr">
              <a:tabLst/>
              <a:defRPr sz="3200">
                <a:solidFill>
                  <a:srgbClr val="3366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4825" y="1913860"/>
            <a:ext cx="8126413" cy="4502814"/>
          </a:xfrm>
        </p:spPr>
        <p:txBody>
          <a:bodyPr/>
          <a:lstStyle>
            <a:lvl1pPr marL="349250" indent="-349250">
              <a:spcBef>
                <a:spcPts val="1200"/>
              </a:spcBef>
              <a:buClrTx/>
              <a:buSzPct val="65000"/>
              <a:buFont typeface="Wingdings" pitchFamily="2" charset="2"/>
              <a:buChar char=""/>
              <a:defRPr>
                <a:solidFill>
                  <a:srgbClr val="800000"/>
                </a:solidFill>
              </a:defRPr>
            </a:lvl1pPr>
            <a:lvl2pPr marL="685800" indent="-279400">
              <a:spcBef>
                <a:spcPts val="1200"/>
              </a:spcBef>
              <a:buClr>
                <a:srgbClr val="006666"/>
              </a:buClr>
              <a:buSzPct val="80000"/>
              <a:buFont typeface="Arial" pitchFamily="34" charset="0"/>
              <a:buChar char="●"/>
              <a:defRPr>
                <a:solidFill>
                  <a:srgbClr val="006666"/>
                </a:solidFill>
              </a:defRPr>
            </a:lvl2pPr>
            <a:lvl3pPr marL="1035050" indent="-349250">
              <a:spcBef>
                <a:spcPts val="1200"/>
              </a:spcBef>
              <a:buClrTx/>
              <a:buSzPct val="80000"/>
              <a:buFont typeface="Wingdings" pitchFamily="2" charset="2"/>
              <a:buChar char="v"/>
              <a:defRPr sz="2400">
                <a:solidFill>
                  <a:schemeClr val="tx1"/>
                </a:solidFill>
              </a:defRPr>
            </a:lvl3pPr>
            <a:lvl4pPr>
              <a:spcBef>
                <a:spcPts val="1200"/>
              </a:spcBef>
              <a:buClrTx/>
              <a:defRPr sz="2000"/>
            </a:lvl4pPr>
            <a:lvl5pPr>
              <a:spcBef>
                <a:spcPts val="1200"/>
              </a:spcBef>
              <a:buClrTx/>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6350" y="427038"/>
            <a:ext cx="635000" cy="700087"/>
          </a:xfrm>
          <a:prstGeom prst="rect">
            <a:avLst/>
          </a:prstGeom>
          <a:noFill/>
          <a:ln w="9525">
            <a:noFill/>
            <a:miter lim="800000"/>
            <a:headEnd/>
            <a:tailEnd/>
          </a:ln>
        </p:spPr>
      </p:pic>
      <p:pic>
        <p:nvPicPr>
          <p:cNvPr id="4" name="Picture 2"/>
          <p:cNvPicPr>
            <a:picLocks noChangeAspect="1" noChangeArrowheads="1"/>
          </p:cNvPicPr>
          <p:nvPr userDrawn="1"/>
        </p:nvPicPr>
        <p:blipFill>
          <a:blip r:embed="rId3"/>
          <a:srcRect/>
          <a:stretch>
            <a:fillRect/>
          </a:stretch>
        </p:blipFill>
        <p:spPr bwMode="auto">
          <a:xfrm>
            <a:off x="8509000" y="427038"/>
            <a:ext cx="635000" cy="700087"/>
          </a:xfrm>
          <a:prstGeom prst="rect">
            <a:avLst/>
          </a:prstGeom>
          <a:noFill/>
          <a:ln w="9525">
            <a:noFill/>
            <a:miter lim="800000"/>
            <a:headEnd/>
            <a:tailEnd/>
          </a:ln>
        </p:spPr>
      </p:pic>
      <p:sp>
        <p:nvSpPr>
          <p:cNvPr id="5" name="Title 1"/>
          <p:cNvSpPr>
            <a:spLocks noGrp="1"/>
          </p:cNvSpPr>
          <p:nvPr>
            <p:ph type="title"/>
          </p:nvPr>
        </p:nvSpPr>
        <p:spPr>
          <a:xfrm>
            <a:off x="621235" y="560650"/>
            <a:ext cx="7897862" cy="460317"/>
          </a:xfrm>
        </p:spPr>
        <p:txBody>
          <a:bodyPr/>
          <a:lstStyle>
            <a:lvl1pPr marL="0" indent="0" algn="ctr">
              <a:defRPr sz="3600" b="1">
                <a:solidFill>
                  <a:srgbClr val="336699"/>
                </a:solidFill>
              </a:defRPr>
            </a:lvl1pPr>
          </a:lstStyle>
          <a:p>
            <a:r>
              <a:rPr lang="en-US" smtClean="0"/>
              <a:t>Click to edit Master title style</a:t>
            </a:r>
            <a:endParaRPr lang="en-US" dirty="0"/>
          </a:p>
        </p:txBody>
      </p:sp>
    </p:spTree>
  </p:cSld>
  <p:clrMapOvr>
    <a:masterClrMapping/>
  </p:clrMapOvr>
  <p:transition spd="med">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body" idx="1"/>
          </p:nvPr>
        </p:nvSpPr>
        <p:spPr bwMode="auto">
          <a:xfrm>
            <a:off x="504825" y="1579563"/>
            <a:ext cx="8126413" cy="4837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auto">
          <a:xfrm rot="16200000" flipH="1">
            <a:off x="1143000" y="3048000"/>
            <a:ext cx="1676400" cy="914400"/>
          </a:xfrm>
          <a:prstGeom prst="line">
            <a:avLst/>
          </a:prstGeom>
          <a:gradFill rotWithShape="1">
            <a:gsLst>
              <a:gs pos="0">
                <a:schemeClr val="accent1"/>
              </a:gs>
              <a:gs pos="50000">
                <a:schemeClr val="accent1">
                  <a:gamma/>
                  <a:tint val="20000"/>
                  <a:invGamma/>
                </a:schemeClr>
              </a:gs>
              <a:gs pos="100000">
                <a:schemeClr val="accent1"/>
              </a:gs>
            </a:gsLst>
            <a:lin ang="5400000" scaled="1"/>
          </a:gradFill>
          <a:ln w="9525" cap="flat" cmpd="sng" algn="ctr">
            <a:noFill/>
            <a:prstDash val="solid"/>
            <a:round/>
            <a:headEnd type="none" w="med" len="med"/>
            <a:tailEnd type="none" w="med" len="med"/>
          </a:ln>
          <a:effectLst/>
        </p:spPr>
      </p:cxnSp>
      <p:cxnSp>
        <p:nvCxnSpPr>
          <p:cNvPr id="13" name="Straight Connector 12"/>
          <p:cNvCxnSpPr/>
          <p:nvPr/>
        </p:nvCxnSpPr>
        <p:spPr bwMode="auto">
          <a:xfrm rot="5400000" flipH="1" flipV="1">
            <a:off x="647700" y="5067300"/>
            <a:ext cx="2667000" cy="914400"/>
          </a:xfrm>
          <a:prstGeom prst="line">
            <a:avLst/>
          </a:prstGeom>
          <a:gradFill rotWithShape="1">
            <a:gsLst>
              <a:gs pos="0">
                <a:schemeClr val="accent1"/>
              </a:gs>
              <a:gs pos="50000">
                <a:schemeClr val="accent1">
                  <a:gamma/>
                  <a:tint val="20000"/>
                  <a:invGamma/>
                </a:schemeClr>
              </a:gs>
              <a:gs pos="100000">
                <a:schemeClr val="accent1"/>
              </a:gs>
            </a:gsLst>
            <a:lin ang="5400000" scaled="1"/>
          </a:gradFill>
          <a:ln w="9525" cap="flat" cmpd="sng" algn="ctr">
            <a:noFill/>
            <a:prstDash val="solid"/>
            <a:round/>
            <a:headEnd type="none" w="med" len="med"/>
            <a:tailEnd type="none" w="med" len="med"/>
          </a:ln>
          <a:effectLst/>
        </p:spPr>
      </p:cxnSp>
      <p:sp>
        <p:nvSpPr>
          <p:cNvPr id="3082" name="Rectangle 3"/>
          <p:cNvSpPr>
            <a:spLocks noGrp="1" noChangeArrowheads="1"/>
          </p:cNvSpPr>
          <p:nvPr>
            <p:ph type="title"/>
          </p:nvPr>
        </p:nvSpPr>
        <p:spPr bwMode="auto">
          <a:xfrm>
            <a:off x="495300" y="369888"/>
            <a:ext cx="8413750" cy="84455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8" r:id="rId1"/>
    <p:sldLayoutId id="2147483750" r:id="rId2"/>
    <p:sldLayoutId id="2147483751" r:id="rId3"/>
    <p:sldLayoutId id="2147483752" r:id="rId4"/>
    <p:sldLayoutId id="2147483753" r:id="rId5"/>
    <p:sldLayoutId id="2147483754" r:id="rId6"/>
    <p:sldLayoutId id="2147483755" r:id="rId7"/>
    <p:sldLayoutId id="2147483749" r:id="rId8"/>
    <p:sldLayoutId id="2147483756" r:id="rId9"/>
    <p:sldLayoutId id="2147483757" r:id="rId10"/>
    <p:sldLayoutId id="2147483758" r:id="rId11"/>
    <p:sldLayoutId id="2147483759" r:id="rId12"/>
    <p:sldLayoutId id="2147483760" r:id="rId13"/>
    <p:sldLayoutId id="2147483761" r:id="rId14"/>
  </p:sldLayoutIdLst>
  <p:transition spd="med">
    <p:cut thruBlk="1"/>
  </p:transition>
  <p:timing>
    <p:tnLst>
      <p:par>
        <p:cTn id="1" dur="indefinite" restart="never" nodeType="tmRoot"/>
      </p:par>
    </p:tnLst>
  </p:timing>
  <p:txStyles>
    <p:titleStyle>
      <a:lvl1pPr marL="461963" indent="-4763" algn="l" rtl="0" eaLnBrk="0" fontAlgn="base" hangingPunct="0">
        <a:lnSpc>
          <a:spcPct val="85000"/>
        </a:lnSpc>
        <a:spcBef>
          <a:spcPct val="0"/>
        </a:spcBef>
        <a:spcAft>
          <a:spcPct val="0"/>
        </a:spcAft>
        <a:defRPr lang="en-US" sz="3200" b="1">
          <a:solidFill>
            <a:srgbClr val="336699"/>
          </a:solidFill>
          <a:effectLst>
            <a:outerShdw blurRad="38100" dist="38100" dir="2700000" algn="tl">
              <a:srgbClr val="C0C0C0"/>
            </a:outerShdw>
          </a:effectLst>
          <a:latin typeface="+mj-lt"/>
          <a:ea typeface="+mj-ea"/>
          <a:cs typeface="+mj-cs"/>
        </a:defRPr>
      </a:lvl1pPr>
      <a:lvl2pPr marL="461963" indent="-4763" algn="l" rtl="0" eaLnBrk="0" fontAlgn="base" hangingPunct="0">
        <a:lnSpc>
          <a:spcPct val="85000"/>
        </a:lnSpc>
        <a:spcBef>
          <a:spcPct val="0"/>
        </a:spcBef>
        <a:spcAft>
          <a:spcPct val="0"/>
        </a:spcAft>
        <a:defRPr sz="3200" b="1">
          <a:solidFill>
            <a:srgbClr val="336699"/>
          </a:solidFill>
          <a:effectLst>
            <a:outerShdw blurRad="38100" dist="38100" dir="2700000" algn="tl">
              <a:srgbClr val="C0C0C0"/>
            </a:outerShdw>
          </a:effectLst>
          <a:latin typeface="Arial" charset="0"/>
        </a:defRPr>
      </a:lvl2pPr>
      <a:lvl3pPr marL="461963" indent="-4763" algn="l" rtl="0" eaLnBrk="0" fontAlgn="base" hangingPunct="0">
        <a:lnSpc>
          <a:spcPct val="85000"/>
        </a:lnSpc>
        <a:spcBef>
          <a:spcPct val="0"/>
        </a:spcBef>
        <a:spcAft>
          <a:spcPct val="0"/>
        </a:spcAft>
        <a:defRPr sz="3200" b="1">
          <a:solidFill>
            <a:srgbClr val="336699"/>
          </a:solidFill>
          <a:effectLst>
            <a:outerShdw blurRad="38100" dist="38100" dir="2700000" algn="tl">
              <a:srgbClr val="C0C0C0"/>
            </a:outerShdw>
          </a:effectLst>
          <a:latin typeface="Arial" charset="0"/>
        </a:defRPr>
      </a:lvl3pPr>
      <a:lvl4pPr marL="461963" indent="-4763" algn="l" rtl="0" eaLnBrk="0" fontAlgn="base" hangingPunct="0">
        <a:lnSpc>
          <a:spcPct val="85000"/>
        </a:lnSpc>
        <a:spcBef>
          <a:spcPct val="0"/>
        </a:spcBef>
        <a:spcAft>
          <a:spcPct val="0"/>
        </a:spcAft>
        <a:defRPr sz="3200" b="1">
          <a:solidFill>
            <a:srgbClr val="336699"/>
          </a:solidFill>
          <a:effectLst>
            <a:outerShdw blurRad="38100" dist="38100" dir="2700000" algn="tl">
              <a:srgbClr val="C0C0C0"/>
            </a:outerShdw>
          </a:effectLst>
          <a:latin typeface="Arial" charset="0"/>
        </a:defRPr>
      </a:lvl4pPr>
      <a:lvl5pPr marL="461963" indent="-4763" algn="l" rtl="0" eaLnBrk="0" fontAlgn="base" hangingPunct="0">
        <a:lnSpc>
          <a:spcPct val="85000"/>
        </a:lnSpc>
        <a:spcBef>
          <a:spcPct val="0"/>
        </a:spcBef>
        <a:spcAft>
          <a:spcPct val="0"/>
        </a:spcAft>
        <a:defRPr sz="3200" b="1">
          <a:solidFill>
            <a:srgbClr val="336699"/>
          </a:solidFill>
          <a:effectLst>
            <a:outerShdw blurRad="38100" dist="38100" dir="2700000" algn="tl">
              <a:srgbClr val="C0C0C0"/>
            </a:outerShdw>
          </a:effectLst>
          <a:latin typeface="Arial" charset="0"/>
        </a:defRPr>
      </a:lvl5pPr>
      <a:lvl6pPr marL="457200" algn="ctr" rtl="0" fontAlgn="base">
        <a:lnSpc>
          <a:spcPct val="85000"/>
        </a:lnSpc>
        <a:spcBef>
          <a:spcPct val="0"/>
        </a:spcBef>
        <a:spcAft>
          <a:spcPct val="0"/>
        </a:spcAft>
        <a:defRPr sz="3600" b="1">
          <a:solidFill>
            <a:srgbClr val="216471"/>
          </a:solidFill>
          <a:latin typeface="Arial" charset="0"/>
        </a:defRPr>
      </a:lvl6pPr>
      <a:lvl7pPr marL="914400" algn="ctr" rtl="0" fontAlgn="base">
        <a:lnSpc>
          <a:spcPct val="85000"/>
        </a:lnSpc>
        <a:spcBef>
          <a:spcPct val="0"/>
        </a:spcBef>
        <a:spcAft>
          <a:spcPct val="0"/>
        </a:spcAft>
        <a:defRPr sz="3600" b="1">
          <a:solidFill>
            <a:srgbClr val="216471"/>
          </a:solidFill>
          <a:latin typeface="Arial" charset="0"/>
        </a:defRPr>
      </a:lvl7pPr>
      <a:lvl8pPr marL="1371600" algn="ctr" rtl="0" fontAlgn="base">
        <a:lnSpc>
          <a:spcPct val="85000"/>
        </a:lnSpc>
        <a:spcBef>
          <a:spcPct val="0"/>
        </a:spcBef>
        <a:spcAft>
          <a:spcPct val="0"/>
        </a:spcAft>
        <a:defRPr sz="3600" b="1">
          <a:solidFill>
            <a:srgbClr val="216471"/>
          </a:solidFill>
          <a:latin typeface="Arial" charset="0"/>
        </a:defRPr>
      </a:lvl8pPr>
      <a:lvl9pPr marL="1828800" algn="ctr" rtl="0" fontAlgn="base">
        <a:lnSpc>
          <a:spcPct val="85000"/>
        </a:lnSpc>
        <a:spcBef>
          <a:spcPct val="0"/>
        </a:spcBef>
        <a:spcAft>
          <a:spcPct val="0"/>
        </a:spcAft>
        <a:defRPr sz="3600" b="1">
          <a:solidFill>
            <a:srgbClr val="216471"/>
          </a:solidFill>
          <a:latin typeface="Arial" charset="0"/>
        </a:defRPr>
      </a:lvl9pPr>
    </p:titleStyle>
    <p:bodyStyle>
      <a:lvl1pPr marL="288925" indent="-288925" algn="l" rtl="0" eaLnBrk="0" fontAlgn="base" hangingPunct="0">
        <a:spcBef>
          <a:spcPct val="20000"/>
        </a:spcBef>
        <a:spcAft>
          <a:spcPct val="0"/>
        </a:spcAft>
        <a:buClr>
          <a:srgbClr val="CC6600"/>
        </a:buClr>
        <a:buSzPct val="100000"/>
        <a:buFont typeface="Arial" charset="0"/>
        <a:buChar char="♦"/>
        <a:defRPr lang="en-US" sz="2800" dirty="0">
          <a:solidFill>
            <a:srgbClr val="800000"/>
          </a:solidFill>
          <a:effectLst>
            <a:outerShdw blurRad="38100" dist="38100" dir="2700000" algn="tl">
              <a:srgbClr val="C0C0C0"/>
            </a:outerShdw>
          </a:effectLst>
          <a:latin typeface="+mn-lt"/>
          <a:ea typeface="+mn-ea"/>
          <a:cs typeface="+mn-cs"/>
        </a:defRPr>
      </a:lvl1pPr>
      <a:lvl2pPr marL="685800" indent="-282575" algn="l" rtl="0" eaLnBrk="0" fontAlgn="base" hangingPunct="0">
        <a:spcBef>
          <a:spcPct val="20000"/>
        </a:spcBef>
        <a:spcAft>
          <a:spcPct val="0"/>
        </a:spcAft>
        <a:buClr>
          <a:srgbClr val="CC6600"/>
        </a:buClr>
        <a:buSzPct val="80000"/>
        <a:buFont typeface="Arial" charset="0"/>
        <a:buChar char="●"/>
        <a:defRPr lang="en-US" sz="2400" dirty="0">
          <a:solidFill>
            <a:srgbClr val="006666"/>
          </a:solidFill>
          <a:effectLst>
            <a:outerShdw blurRad="38100" dist="38100" dir="2700000" algn="tl">
              <a:srgbClr val="C0C0C0"/>
            </a:outerShdw>
          </a:effectLst>
          <a:latin typeface="+mn-lt"/>
        </a:defRPr>
      </a:lvl2pPr>
      <a:lvl3pPr marL="1143000" indent="-282575" algn="l" rtl="0" eaLnBrk="0" fontAlgn="base" hangingPunct="0">
        <a:spcBef>
          <a:spcPct val="20000"/>
        </a:spcBef>
        <a:spcAft>
          <a:spcPct val="0"/>
        </a:spcAft>
        <a:buClr>
          <a:srgbClr val="CC6600"/>
        </a:buClr>
        <a:buSzPct val="65000"/>
        <a:buFont typeface="Wingdings 3" pitchFamily="18" charset="2"/>
        <a:buChar char="u"/>
        <a:defRPr lang="en-US" sz="2000" dirty="0">
          <a:solidFill>
            <a:schemeClr val="tx1"/>
          </a:solidFill>
          <a:effectLst>
            <a:outerShdw blurRad="38100" dist="38100" dir="2700000" algn="tl">
              <a:srgbClr val="C0C0C0"/>
            </a:outerShdw>
          </a:effectLst>
          <a:latin typeface="+mn-lt"/>
        </a:defRPr>
      </a:lvl3pPr>
      <a:lvl4pPr marL="1600200" indent="-282575" algn="l" rtl="0" eaLnBrk="0" fontAlgn="base" hangingPunct="0">
        <a:spcBef>
          <a:spcPct val="20000"/>
        </a:spcBef>
        <a:spcAft>
          <a:spcPct val="0"/>
        </a:spcAft>
        <a:buClr>
          <a:srgbClr val="CC6600"/>
        </a:buClr>
        <a:buSzPct val="65000"/>
        <a:buFont typeface="Wingdings 3" pitchFamily="18" charset="2"/>
        <a:buChar char="u"/>
        <a:defRPr lang="en-US" sz="2000" dirty="0">
          <a:solidFill>
            <a:srgbClr val="006666"/>
          </a:solidFill>
          <a:effectLst>
            <a:outerShdw blurRad="38100" dist="38100" dir="2700000" algn="tl">
              <a:srgbClr val="C0C0C0"/>
            </a:outerShdw>
          </a:effectLst>
          <a:latin typeface="+mn-lt"/>
        </a:defRPr>
      </a:lvl4pPr>
      <a:lvl5pPr marL="2068513" indent="-284163" algn="l" rtl="0" eaLnBrk="0" fontAlgn="base" hangingPunct="0">
        <a:spcBef>
          <a:spcPct val="20000"/>
        </a:spcBef>
        <a:spcAft>
          <a:spcPct val="0"/>
        </a:spcAft>
        <a:buClr>
          <a:srgbClr val="CC6600"/>
        </a:buClr>
        <a:buSzPct val="65000"/>
        <a:buFont typeface="Wingdings 3" pitchFamily="18" charset="2"/>
        <a:buChar char="u"/>
        <a:defRPr lang="en-US" dirty="0">
          <a:solidFill>
            <a:srgbClr val="006666"/>
          </a:solidFill>
          <a:effectLst>
            <a:outerShdw blurRad="38100" dist="38100" dir="2700000" algn="tl">
              <a:srgbClr val="C0C0C0"/>
            </a:outerShdw>
          </a:effectLst>
          <a:latin typeface="+mn-lt"/>
        </a:defRPr>
      </a:lvl5pPr>
      <a:lvl6pPr marL="2692400" indent="-290513" algn="l" rtl="0" fontAlgn="base">
        <a:spcBef>
          <a:spcPct val="20000"/>
        </a:spcBef>
        <a:spcAft>
          <a:spcPct val="0"/>
        </a:spcAft>
        <a:buClr>
          <a:srgbClr val="CC6C18"/>
        </a:buClr>
        <a:buFont typeface="Arial" charset="0"/>
        <a:buChar char="»"/>
        <a:defRPr sz="2000">
          <a:solidFill>
            <a:srgbClr val="216471"/>
          </a:solidFill>
          <a:latin typeface="+mn-lt"/>
        </a:defRPr>
      </a:lvl6pPr>
      <a:lvl7pPr marL="3149600" indent="-290513" algn="l" rtl="0" fontAlgn="base">
        <a:spcBef>
          <a:spcPct val="20000"/>
        </a:spcBef>
        <a:spcAft>
          <a:spcPct val="0"/>
        </a:spcAft>
        <a:buClr>
          <a:srgbClr val="CC6C18"/>
        </a:buClr>
        <a:buFont typeface="Arial" charset="0"/>
        <a:buChar char="»"/>
        <a:defRPr sz="2000">
          <a:solidFill>
            <a:srgbClr val="216471"/>
          </a:solidFill>
          <a:latin typeface="+mn-lt"/>
        </a:defRPr>
      </a:lvl7pPr>
      <a:lvl8pPr marL="3606800" indent="-290513" algn="l" rtl="0" fontAlgn="base">
        <a:spcBef>
          <a:spcPct val="20000"/>
        </a:spcBef>
        <a:spcAft>
          <a:spcPct val="0"/>
        </a:spcAft>
        <a:buClr>
          <a:srgbClr val="CC6C18"/>
        </a:buClr>
        <a:buFont typeface="Arial" charset="0"/>
        <a:buChar char="»"/>
        <a:defRPr sz="2000">
          <a:solidFill>
            <a:srgbClr val="216471"/>
          </a:solidFill>
          <a:latin typeface="+mn-lt"/>
        </a:defRPr>
      </a:lvl8pPr>
      <a:lvl9pPr marL="4064000" indent="-290513" algn="l" rtl="0" fontAlgn="base">
        <a:spcBef>
          <a:spcPct val="20000"/>
        </a:spcBef>
        <a:spcAft>
          <a:spcPct val="0"/>
        </a:spcAft>
        <a:buClr>
          <a:srgbClr val="CC6C18"/>
        </a:buClr>
        <a:buFont typeface="Arial" charset="0"/>
        <a:buChar char="»"/>
        <a:defRPr sz="2000">
          <a:solidFill>
            <a:srgbClr val="2164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t="-1000" b="-1000"/>
          </a:stretch>
        </a:blipFill>
        <a:effectLst/>
      </p:bgPr>
    </p:bg>
    <p:spTree>
      <p:nvGrpSpPr>
        <p:cNvPr id="1" name=""/>
        <p:cNvGrpSpPr/>
        <p:nvPr/>
      </p:nvGrpSpPr>
      <p:grpSpPr>
        <a:xfrm>
          <a:off x="0" y="0"/>
          <a:ext cx="0" cy="0"/>
          <a:chOff x="0" y="0"/>
          <a:chExt cx="0" cy="0"/>
        </a:xfrm>
      </p:grpSpPr>
      <p:pic>
        <p:nvPicPr>
          <p:cNvPr id="18439" name="Picture 7" descr="Picture1"/>
          <p:cNvPicPr>
            <a:picLocks noChangeAspect="1" noChangeArrowheads="1"/>
          </p:cNvPicPr>
          <p:nvPr/>
        </p:nvPicPr>
        <p:blipFill>
          <a:blip r:embed="rId4"/>
          <a:srcRect l="3175" t="4152"/>
          <a:stretch>
            <a:fillRect/>
          </a:stretch>
        </p:blipFill>
        <p:spPr bwMode="auto">
          <a:xfrm>
            <a:off x="0" y="0"/>
            <a:ext cx="9144000" cy="6858000"/>
          </a:xfrm>
          <a:prstGeom prst="rect">
            <a:avLst/>
          </a:prstGeom>
          <a:noFill/>
        </p:spPr>
      </p:pic>
      <p:sp>
        <p:nvSpPr>
          <p:cNvPr id="2050" name="Text Box 12"/>
          <p:cNvSpPr txBox="1">
            <a:spLocks noChangeArrowheads="1"/>
          </p:cNvSpPr>
          <p:nvPr/>
        </p:nvSpPr>
        <p:spPr bwMode="auto">
          <a:xfrm>
            <a:off x="338138" y="1389063"/>
            <a:ext cx="2916237" cy="585787"/>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3200" b="1" dirty="0">
                <a:solidFill>
                  <a:schemeClr val="bg1"/>
                </a:solidFill>
                <a:cs typeface="+mn-cs"/>
              </a:rPr>
              <a:t>CHAPTER 4</a:t>
            </a:r>
          </a:p>
        </p:txBody>
      </p:sp>
      <p:sp>
        <p:nvSpPr>
          <p:cNvPr id="27660" name="Text Box 13"/>
          <p:cNvSpPr txBox="1">
            <a:spLocks noChangeArrowheads="1"/>
          </p:cNvSpPr>
          <p:nvPr/>
        </p:nvSpPr>
        <p:spPr bwMode="white">
          <a:xfrm>
            <a:off x="347663" y="2149475"/>
            <a:ext cx="8296275" cy="212407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4400" dirty="0">
                <a:solidFill>
                  <a:schemeClr val="accent6">
                    <a:lumMod val="50000"/>
                  </a:schemeClr>
                </a:solidFill>
                <a:cs typeface="Tahoma" pitchFamily="34" charset="0"/>
              </a:rPr>
              <a:t>EVALUATING A COMPANY’S RESOURCES, CAPABILITIES, AND COMPETITIVENESS</a:t>
            </a:r>
          </a:p>
        </p:txBody>
      </p:sp>
      <p:pic>
        <p:nvPicPr>
          <p:cNvPr id="18436" name="Picture 8"/>
          <p:cNvPicPr>
            <a:picLocks noChangeAspect="1" noChangeArrowheads="1"/>
          </p:cNvPicPr>
          <p:nvPr/>
        </p:nvPicPr>
        <p:blipFill>
          <a:blip r:embed="rId5"/>
          <a:srcRect/>
          <a:stretch>
            <a:fillRect/>
          </a:stretch>
        </p:blipFill>
        <p:spPr bwMode="auto">
          <a:xfrm>
            <a:off x="-11113" y="1296988"/>
            <a:ext cx="393701" cy="769937"/>
          </a:xfrm>
          <a:prstGeom prst="rect">
            <a:avLst/>
          </a:prstGeom>
          <a:noFill/>
          <a:ln w="9525">
            <a:noFill/>
            <a:miter lim="800000"/>
            <a:headEnd/>
            <a:tailEnd/>
          </a:ln>
        </p:spPr>
      </p:pic>
    </p:spTree>
  </p:cSld>
  <p:clrMapOvr>
    <a:masterClrMapping/>
  </p:clrMapOvr>
  <p:transition spd="med">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63513" y="695325"/>
            <a:ext cx="1857375" cy="646113"/>
          </a:xfrm>
          <a:prstGeom prst="rect">
            <a:avLst/>
          </a:prstGeom>
          <a:noFill/>
          <a:ln w="9525">
            <a:noFill/>
            <a:miter lim="800000"/>
            <a:headEnd/>
            <a:tailEnd/>
          </a:ln>
        </p:spPr>
        <p:txBody>
          <a:bodyPr>
            <a:spAutoFit/>
          </a:bodyPr>
          <a:lstStyle/>
          <a:p>
            <a:pPr>
              <a:spcBef>
                <a:spcPct val="50000"/>
              </a:spcBef>
            </a:pPr>
            <a:r>
              <a:rPr lang="en-US" sz="1800" b="1"/>
              <a:t>Key Financial Ratios</a:t>
            </a:r>
          </a:p>
        </p:txBody>
      </p:sp>
      <p:sp>
        <p:nvSpPr>
          <p:cNvPr id="9" name="Text Box 3"/>
          <p:cNvSpPr txBox="1">
            <a:spLocks noChangeArrowheads="1"/>
          </p:cNvSpPr>
          <p:nvPr/>
        </p:nvSpPr>
        <p:spPr bwMode="auto">
          <a:xfrm>
            <a:off x="273050" y="409575"/>
            <a:ext cx="1687513" cy="369888"/>
          </a:xfrm>
          <a:prstGeom prst="rect">
            <a:avLst/>
          </a:prstGeom>
          <a:noFill/>
          <a:ln w="9525">
            <a:noFill/>
            <a:miter lim="800000"/>
            <a:headEnd/>
            <a:tailEnd/>
          </a:ln>
        </p:spPr>
        <p:txBody>
          <a:bodyPr lIns="0" rIns="0">
            <a:spAutoFit/>
          </a:bodyPr>
          <a:lstStyle/>
          <a:p>
            <a:pPr>
              <a:spcBef>
                <a:spcPct val="50000"/>
              </a:spcBef>
              <a:defRPr/>
            </a:pPr>
            <a:r>
              <a:rPr lang="en-US" sz="1800" b="1" dirty="0">
                <a:solidFill>
                  <a:schemeClr val="accent1">
                    <a:lumMod val="50000"/>
                  </a:schemeClr>
                </a:solidFill>
                <a:cs typeface="+mn-cs"/>
              </a:rPr>
              <a:t>TABLE 4.1</a:t>
            </a:r>
            <a:endParaRPr lang="en-US" sz="1800" b="1" dirty="0">
              <a:solidFill>
                <a:schemeClr val="accent1">
                  <a:lumMod val="50000"/>
                </a:schemeClr>
              </a:solidFill>
            </a:endParaRPr>
          </a:p>
        </p:txBody>
      </p:sp>
      <p:pic>
        <p:nvPicPr>
          <p:cNvPr id="34819" name="Picture 3"/>
          <p:cNvPicPr>
            <a:picLocks noChangeAspect="1" noChangeArrowheads="1"/>
          </p:cNvPicPr>
          <p:nvPr/>
        </p:nvPicPr>
        <p:blipFill>
          <a:blip r:embed="rId3"/>
          <a:srcRect/>
          <a:stretch>
            <a:fillRect/>
          </a:stretch>
        </p:blipFill>
        <p:spPr bwMode="auto">
          <a:xfrm>
            <a:off x="1839913" y="525463"/>
            <a:ext cx="6994525" cy="3770312"/>
          </a:xfrm>
          <a:prstGeom prst="rect">
            <a:avLst/>
          </a:prstGeom>
          <a:noFill/>
          <a:ln w="19050">
            <a:solidFill>
              <a:schemeClr val="tx1"/>
            </a:solidFill>
            <a:miter lim="800000"/>
            <a:headEnd/>
            <a:tailEnd/>
          </a:ln>
        </p:spPr>
      </p:pic>
      <p:sp>
        <p:nvSpPr>
          <p:cNvPr id="34820"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97717D5D-09FE-45E6-93C7-38EA922CDE2A}" type="slidenum">
              <a:rPr lang="en-US" sz="1000" b="1">
                <a:latin typeface="Times New Roman" pitchFamily="18" charset="0"/>
              </a:rPr>
              <a:pPr algn="ctr"/>
              <a:t>10</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3"/>
          <p:cNvSpPr txBox="1">
            <a:spLocks noChangeArrowheads="1"/>
          </p:cNvSpPr>
          <p:nvPr/>
        </p:nvSpPr>
        <p:spPr bwMode="auto">
          <a:xfrm>
            <a:off x="163513" y="695325"/>
            <a:ext cx="1857375" cy="646113"/>
          </a:xfrm>
          <a:prstGeom prst="rect">
            <a:avLst/>
          </a:prstGeom>
          <a:noFill/>
          <a:ln w="9525">
            <a:noFill/>
            <a:miter lim="800000"/>
            <a:headEnd/>
            <a:tailEnd/>
          </a:ln>
        </p:spPr>
        <p:txBody>
          <a:bodyPr>
            <a:spAutoFit/>
          </a:bodyPr>
          <a:lstStyle/>
          <a:p>
            <a:pPr>
              <a:spcBef>
                <a:spcPct val="50000"/>
              </a:spcBef>
            </a:pPr>
            <a:r>
              <a:rPr lang="en-US" sz="1800" b="1"/>
              <a:t>Key Financial Ratios</a:t>
            </a:r>
          </a:p>
        </p:txBody>
      </p:sp>
      <p:sp>
        <p:nvSpPr>
          <p:cNvPr id="9" name="Text Box 3"/>
          <p:cNvSpPr txBox="1">
            <a:spLocks noChangeArrowheads="1"/>
          </p:cNvSpPr>
          <p:nvPr/>
        </p:nvSpPr>
        <p:spPr bwMode="auto">
          <a:xfrm>
            <a:off x="273050" y="409575"/>
            <a:ext cx="1687513" cy="369888"/>
          </a:xfrm>
          <a:prstGeom prst="rect">
            <a:avLst/>
          </a:prstGeom>
          <a:noFill/>
          <a:ln w="9525">
            <a:noFill/>
            <a:miter lim="800000"/>
            <a:headEnd/>
            <a:tailEnd/>
          </a:ln>
        </p:spPr>
        <p:txBody>
          <a:bodyPr lIns="0" rIns="0">
            <a:spAutoFit/>
          </a:bodyPr>
          <a:lstStyle/>
          <a:p>
            <a:pPr>
              <a:spcBef>
                <a:spcPct val="50000"/>
              </a:spcBef>
              <a:defRPr/>
            </a:pPr>
            <a:r>
              <a:rPr lang="en-US" sz="1800" b="1" dirty="0">
                <a:solidFill>
                  <a:schemeClr val="accent1">
                    <a:lumMod val="50000"/>
                  </a:schemeClr>
                </a:solidFill>
                <a:cs typeface="+mn-cs"/>
              </a:rPr>
              <a:t>TABLE 4.1</a:t>
            </a:r>
            <a:endParaRPr lang="en-US" sz="1800" b="1" dirty="0">
              <a:solidFill>
                <a:schemeClr val="accent1">
                  <a:lumMod val="50000"/>
                </a:schemeClr>
              </a:solidFill>
            </a:endParaRPr>
          </a:p>
        </p:txBody>
      </p:sp>
      <p:pic>
        <p:nvPicPr>
          <p:cNvPr id="36867" name="Picture 4"/>
          <p:cNvPicPr>
            <a:picLocks noChangeAspect="1" noChangeArrowheads="1"/>
          </p:cNvPicPr>
          <p:nvPr/>
        </p:nvPicPr>
        <p:blipFill>
          <a:blip r:embed="rId3"/>
          <a:srcRect/>
          <a:stretch>
            <a:fillRect/>
          </a:stretch>
        </p:blipFill>
        <p:spPr bwMode="auto">
          <a:xfrm>
            <a:off x="1843088" y="523875"/>
            <a:ext cx="6916737" cy="4037013"/>
          </a:xfrm>
          <a:prstGeom prst="rect">
            <a:avLst/>
          </a:prstGeom>
          <a:noFill/>
          <a:ln w="19050">
            <a:solidFill>
              <a:schemeClr val="tx1"/>
            </a:solidFill>
            <a:miter lim="800000"/>
            <a:headEnd/>
            <a:tailEnd/>
          </a:ln>
        </p:spPr>
      </p:pic>
      <p:sp>
        <p:nvSpPr>
          <p:cNvPr id="36868"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149384B1-E518-4536-BB00-325251C8CD2A}" type="slidenum">
              <a:rPr lang="en-US" sz="1000" b="1">
                <a:latin typeface="Times New Roman" pitchFamily="18" charset="0"/>
              </a:rPr>
              <a:pPr algn="ctr"/>
              <a:t>11</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5613" y="327025"/>
            <a:ext cx="8212137" cy="1250950"/>
          </a:xfrm>
        </p:spPr>
        <p:txBody>
          <a:bodyPr/>
          <a:lstStyle/>
          <a:p>
            <a:pPr>
              <a:defRPr/>
            </a:pPr>
            <a:r>
              <a:rPr dirty="0" smtClean="0"/>
              <a:t>QUESTION 2: WHAT ARE THE FIRM’S COMPETITIVELY IMPORTANT RESOURCES AND CAPABILITIES?</a:t>
            </a:r>
          </a:p>
        </p:txBody>
      </p:sp>
      <p:sp>
        <p:nvSpPr>
          <p:cNvPr id="41987" name="Rectangle 3"/>
          <p:cNvSpPr>
            <a:spLocks noGrp="1" noChangeArrowheads="1"/>
          </p:cNvSpPr>
          <p:nvPr>
            <p:ph idx="1"/>
          </p:nvPr>
        </p:nvSpPr>
        <p:spPr>
          <a:xfrm>
            <a:off x="504825" y="1914525"/>
            <a:ext cx="8126413" cy="4502150"/>
          </a:xfrm>
        </p:spPr>
        <p:txBody>
          <a:bodyPr/>
          <a:lstStyle/>
          <a:p>
            <a:pPr>
              <a:defRPr/>
            </a:pPr>
            <a:r>
              <a:rPr dirty="0" smtClean="0"/>
              <a:t>Competitive Assets</a:t>
            </a:r>
          </a:p>
          <a:p>
            <a:pPr lvl="1">
              <a:defRPr/>
            </a:pPr>
            <a:r>
              <a:rPr dirty="0" smtClean="0"/>
              <a:t>Are the firm’s resources and capabilities.</a:t>
            </a:r>
          </a:p>
          <a:p>
            <a:pPr lvl="1">
              <a:defRPr/>
            </a:pPr>
            <a:r>
              <a:rPr dirty="0" smtClean="0"/>
              <a:t>Are the determinants of its competitiveness and ability to succeed in the marketplace.</a:t>
            </a:r>
          </a:p>
          <a:p>
            <a:pPr lvl="1">
              <a:defRPr/>
            </a:pPr>
            <a:r>
              <a:rPr dirty="0" smtClean="0"/>
              <a:t>Are what a firm’s strategy depends on to develop sustainable competitive advantage over its rivals.</a:t>
            </a:r>
          </a:p>
        </p:txBody>
      </p:sp>
      <p:sp>
        <p:nvSpPr>
          <p:cNvPr id="3891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254A20CC-C77E-47E8-8972-62DC65F1053D}" type="slidenum">
              <a:rPr lang="en-US" sz="1000" b="1">
                <a:latin typeface="Times New Roman" pitchFamily="18" charset="0"/>
              </a:rPr>
              <a:pPr algn="ctr"/>
              <a:t>12</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8950" y="1276350"/>
            <a:ext cx="8143875" cy="5176838"/>
          </a:xfrm>
        </p:spPr>
        <p:txBody>
          <a:bodyPr/>
          <a:lstStyle/>
          <a:p>
            <a:pPr>
              <a:spcBef>
                <a:spcPts val="1200"/>
              </a:spcBef>
              <a:defRPr/>
            </a:pPr>
            <a:r>
              <a:rPr dirty="0"/>
              <a:t>A </a:t>
            </a:r>
            <a:r>
              <a:rPr b="1" dirty="0"/>
              <a:t>resource</a:t>
            </a:r>
            <a:r>
              <a:rPr dirty="0"/>
              <a:t> is a </a:t>
            </a:r>
            <a:r>
              <a:rPr dirty="0" smtClean="0"/>
              <a:t>competitive asset </a:t>
            </a:r>
            <a:r>
              <a:rPr dirty="0"/>
              <a:t>that is owned </a:t>
            </a:r>
            <a:r>
              <a:rPr dirty="0" smtClean="0"/>
              <a:t>or controlled </a:t>
            </a:r>
            <a:r>
              <a:rPr dirty="0"/>
              <a:t>by a </a:t>
            </a:r>
            <a:r>
              <a:rPr dirty="0" smtClean="0"/>
              <a:t>firm</a:t>
            </a:r>
          </a:p>
          <a:p>
            <a:pPr>
              <a:spcBef>
                <a:spcPts val="1200"/>
              </a:spcBef>
              <a:defRPr/>
            </a:pPr>
            <a:r>
              <a:rPr dirty="0" smtClean="0"/>
              <a:t>A </a:t>
            </a:r>
            <a:r>
              <a:rPr b="1" dirty="0" smtClean="0"/>
              <a:t>capability</a:t>
            </a:r>
            <a:r>
              <a:rPr dirty="0" smtClean="0"/>
              <a:t> </a:t>
            </a:r>
            <a:r>
              <a:rPr dirty="0"/>
              <a:t>or </a:t>
            </a:r>
            <a:r>
              <a:rPr b="1" dirty="0" smtClean="0"/>
              <a:t>competence</a:t>
            </a:r>
            <a:r>
              <a:rPr dirty="0" smtClean="0"/>
              <a:t> is </a:t>
            </a:r>
            <a:r>
              <a:rPr dirty="0"/>
              <a:t>the capacity of a </a:t>
            </a:r>
            <a:r>
              <a:rPr dirty="0" smtClean="0"/>
              <a:t>firm to </a:t>
            </a:r>
            <a:r>
              <a:rPr dirty="0"/>
              <a:t>perform </a:t>
            </a:r>
            <a:r>
              <a:rPr dirty="0" smtClean="0"/>
              <a:t>and internal activity competently through deployment </a:t>
            </a:r>
            <a:r>
              <a:rPr dirty="0"/>
              <a:t>of a </a:t>
            </a:r>
            <a:r>
              <a:rPr dirty="0" smtClean="0"/>
              <a:t>firm’s resources</a:t>
            </a:r>
            <a:r>
              <a:rPr dirty="0"/>
              <a:t>.</a:t>
            </a:r>
            <a:endParaRPr dirty="0" smtClean="0"/>
          </a:p>
          <a:p>
            <a:pPr>
              <a:spcBef>
                <a:spcPts val="1200"/>
              </a:spcBef>
              <a:defRPr/>
            </a:pPr>
            <a:r>
              <a:rPr dirty="0" smtClean="0"/>
              <a:t>A firm’s resources and </a:t>
            </a:r>
            <a:r>
              <a:rPr dirty="0"/>
              <a:t>capabilities </a:t>
            </a:r>
            <a:r>
              <a:rPr dirty="0" smtClean="0"/>
              <a:t>represent its </a:t>
            </a:r>
            <a:r>
              <a:rPr b="1" dirty="0"/>
              <a:t>competitive assets </a:t>
            </a:r>
            <a:r>
              <a:rPr dirty="0" smtClean="0"/>
              <a:t>and are </a:t>
            </a:r>
            <a:r>
              <a:rPr dirty="0"/>
              <a:t>big determinants of </a:t>
            </a:r>
            <a:r>
              <a:rPr dirty="0" smtClean="0"/>
              <a:t>its competitiveness </a:t>
            </a:r>
            <a:r>
              <a:rPr dirty="0"/>
              <a:t>and ability </a:t>
            </a:r>
            <a:r>
              <a:rPr dirty="0" smtClean="0"/>
              <a:t/>
            </a:r>
            <a:br>
              <a:rPr dirty="0" smtClean="0"/>
            </a:br>
            <a:r>
              <a:rPr dirty="0" smtClean="0"/>
              <a:t>to succeed in </a:t>
            </a:r>
            <a:r>
              <a:rPr dirty="0"/>
              <a:t>the marketplace.</a:t>
            </a:r>
          </a:p>
        </p:txBody>
      </p:sp>
      <p:sp>
        <p:nvSpPr>
          <p:cNvPr id="4096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C92AD55D-6EBB-4717-9CD4-8436C33D7856}" type="slidenum">
              <a:rPr lang="en-US" sz="1000" b="1">
                <a:latin typeface="Times New Roman" pitchFamily="18" charset="0"/>
              </a:rPr>
              <a:pPr algn="ctr"/>
              <a:t>13</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28650" y="400050"/>
            <a:ext cx="8274050" cy="720725"/>
          </a:xfrm>
        </p:spPr>
        <p:txBody>
          <a:bodyPr/>
          <a:lstStyle/>
          <a:p>
            <a:pPr>
              <a:defRPr/>
            </a:pPr>
            <a:r>
              <a:rPr dirty="0" smtClean="0"/>
              <a:t>IDENTIFYING THE COMPANY’S RESOURCES AND CAPABILITIES</a:t>
            </a:r>
          </a:p>
        </p:txBody>
      </p:sp>
      <p:sp>
        <p:nvSpPr>
          <p:cNvPr id="44035" name="Rectangle 3"/>
          <p:cNvSpPr>
            <a:spLocks noGrp="1" noChangeArrowheads="1"/>
          </p:cNvSpPr>
          <p:nvPr>
            <p:ph idx="1"/>
          </p:nvPr>
        </p:nvSpPr>
        <p:spPr>
          <a:xfrm>
            <a:off x="504825" y="1300163"/>
            <a:ext cx="8126413" cy="5116512"/>
          </a:xfrm>
        </p:spPr>
        <p:txBody>
          <a:bodyPr/>
          <a:lstStyle/>
          <a:p>
            <a:pPr>
              <a:defRPr/>
            </a:pPr>
            <a:r>
              <a:rPr dirty="0" smtClean="0"/>
              <a:t>A Resource</a:t>
            </a:r>
          </a:p>
          <a:p>
            <a:pPr lvl="1">
              <a:defRPr/>
            </a:pPr>
            <a:r>
              <a:rPr dirty="0" smtClean="0"/>
              <a:t>Is a productive input or competitive asset that is owned or controlled by a firm (e.g., a fleet of oil tankers).</a:t>
            </a:r>
          </a:p>
          <a:p>
            <a:pPr>
              <a:defRPr/>
            </a:pPr>
            <a:r>
              <a:rPr dirty="0" smtClean="0"/>
              <a:t>A Capability</a:t>
            </a:r>
          </a:p>
          <a:p>
            <a:pPr lvl="1">
              <a:defRPr/>
            </a:pPr>
            <a:r>
              <a:rPr dirty="0" smtClean="0"/>
              <a:t>Is the capacity of a firm to perform some activity proficiently (e.g., superior skills in marketing).</a:t>
            </a:r>
          </a:p>
        </p:txBody>
      </p:sp>
      <p:sp>
        <p:nvSpPr>
          <p:cNvPr id="4198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0CA60ADD-30E2-4795-93F3-E3166B7DFD71}" type="slidenum">
              <a:rPr lang="en-US" sz="1000" b="1">
                <a:latin typeface="Times New Roman" pitchFamily="18" charset="0"/>
              </a:rPr>
              <a:pPr algn="ctr"/>
              <a:t>14</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Resource and </a:t>
            </a:r>
            <a:r>
              <a:rPr dirty="0" smtClean="0"/>
              <a:t>capability analysis </a:t>
            </a:r>
            <a:r>
              <a:rPr dirty="0"/>
              <a:t>is a powerful </a:t>
            </a:r>
            <a:r>
              <a:rPr dirty="0" smtClean="0"/>
              <a:t>tool for </a:t>
            </a:r>
            <a:r>
              <a:rPr dirty="0"/>
              <a:t>sizing up a </a:t>
            </a:r>
            <a:r>
              <a:rPr dirty="0" smtClean="0"/>
              <a:t>company’s competitive </a:t>
            </a:r>
            <a:r>
              <a:rPr dirty="0"/>
              <a:t>assets </a:t>
            </a:r>
            <a:r>
              <a:rPr dirty="0" smtClean="0"/>
              <a:t>and determining </a:t>
            </a:r>
            <a:r>
              <a:rPr dirty="0"/>
              <a:t>if they </a:t>
            </a:r>
            <a:r>
              <a:rPr dirty="0" smtClean="0"/>
              <a:t>can support </a:t>
            </a:r>
            <a:r>
              <a:rPr dirty="0"/>
              <a:t>a </a:t>
            </a:r>
            <a:r>
              <a:rPr dirty="0" smtClean="0"/>
              <a:t>sustainable competitive </a:t>
            </a:r>
            <a:r>
              <a:rPr dirty="0"/>
              <a:t>advantage </a:t>
            </a:r>
            <a:r>
              <a:rPr dirty="0" smtClean="0"/>
              <a:t>over market </a:t>
            </a:r>
            <a:r>
              <a:rPr dirty="0"/>
              <a:t>rivals.</a:t>
            </a:r>
          </a:p>
        </p:txBody>
      </p:sp>
      <p:sp>
        <p:nvSpPr>
          <p:cNvPr id="44034"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2D426228-E6CA-4348-A100-F6B5E5F06DE2}" type="slidenum">
              <a:rPr lang="en-US" sz="1000" b="1">
                <a:latin typeface="Times New Roman" pitchFamily="18" charset="0"/>
              </a:rPr>
              <a:pPr algn="ctr"/>
              <a:t>15</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3"/>
          <p:cNvSpPr txBox="1">
            <a:spLocks noChangeArrowheads="1"/>
          </p:cNvSpPr>
          <p:nvPr/>
        </p:nvSpPr>
        <p:spPr bwMode="auto">
          <a:xfrm>
            <a:off x="1874838" y="406400"/>
            <a:ext cx="6580187" cy="366713"/>
          </a:xfrm>
          <a:prstGeom prst="rect">
            <a:avLst/>
          </a:prstGeom>
          <a:noFill/>
          <a:ln w="9525">
            <a:noFill/>
            <a:miter lim="800000"/>
            <a:headEnd/>
            <a:tailEnd/>
          </a:ln>
        </p:spPr>
        <p:txBody>
          <a:bodyPr>
            <a:spAutoFit/>
          </a:bodyPr>
          <a:lstStyle/>
          <a:p>
            <a:pPr>
              <a:spcBef>
                <a:spcPct val="50000"/>
              </a:spcBef>
            </a:pPr>
            <a:r>
              <a:rPr lang="en-US" sz="1800" b="1"/>
              <a:t>Types of Company Resources</a:t>
            </a:r>
          </a:p>
        </p:txBody>
      </p:sp>
      <p:graphicFrame>
        <p:nvGraphicFramePr>
          <p:cNvPr id="35923" name="Group 83"/>
          <p:cNvGraphicFramePr>
            <a:graphicFrameLocks noGrp="1"/>
          </p:cNvGraphicFramePr>
          <p:nvPr/>
        </p:nvGraphicFramePr>
        <p:xfrm>
          <a:off x="648597" y="1046642"/>
          <a:ext cx="7836195" cy="5166043"/>
        </p:xfrm>
        <a:graphic>
          <a:graphicData uri="http://schemas.openxmlformats.org/drawingml/2006/table">
            <a:tbl>
              <a:tblPr>
                <a:effectLst>
                  <a:outerShdw blurRad="50800" dist="38100" dir="2700000" algn="tl" rotWithShape="0">
                    <a:prstClr val="black">
                      <a:alpha val="40000"/>
                    </a:prstClr>
                  </a:outerShdw>
                </a:effectLst>
              </a:tblPr>
              <a:tblGrid>
                <a:gridCol w="7836195"/>
              </a:tblGrid>
              <a:tr h="609600">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2400" b="1" i="0" u="none" strike="noStrike" cap="none" normalizeH="0" baseline="0" dirty="0" smtClean="0">
                          <a:ln>
                            <a:noFill/>
                          </a:ln>
                          <a:solidFill>
                            <a:schemeClr val="bg1"/>
                          </a:solidFill>
                          <a:effectLst/>
                          <a:latin typeface="Arial" charset="0"/>
                          <a:cs typeface="Arial" charset="0"/>
                        </a:rPr>
                        <a:t>Tangible Resources</a:t>
                      </a:r>
                      <a:endParaRPr kumimoji="0" lang="en-US" sz="2400" b="1" i="0" u="none" strike="noStrike" cap="none" normalizeH="0" baseline="0" dirty="0" smtClean="0">
                        <a:ln>
                          <a:noFill/>
                        </a:ln>
                        <a:solidFill>
                          <a:schemeClr val="bg1"/>
                        </a:solidFill>
                        <a:effectLst/>
                        <a:latin typeface="Arial" charset="0"/>
                      </a:endParaRP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extLst>
                          <a:ext uri="{28A0092B-C50C-407E-A947-70E740481C1C}"/>
                        </a:extLst>
                      </a:blip>
                      <a:srcRect/>
                      <a:stretch>
                        <a:fillRect/>
                      </a:stretch>
                    </a:blip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Physical resources </a:t>
                      </a:r>
                      <a:endParaRPr kumimoji="0" lang="en-US" sz="2400" b="0" i="0" u="none" strike="noStrike" cap="none" normalizeH="0" baseline="0" dirty="0" smtClean="0">
                        <a:ln>
                          <a:noFill/>
                        </a:ln>
                        <a:solidFill>
                          <a:schemeClr val="tx1"/>
                        </a:solidFill>
                        <a:effectLst/>
                        <a:latin typeface="Arial" charset="0"/>
                      </a:endParaRPr>
                    </a:p>
                  </a:txBody>
                  <a:tcPr marT="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blipFill dpi="0" rotWithShape="1">
                      <a:blip r:embed="rId4"/>
                      <a:srcRect/>
                      <a:stretch>
                        <a:fillRect/>
                      </a:stretch>
                    </a:blipFill>
                  </a:tcPr>
                </a:tc>
              </a:tr>
              <a:tr h="16192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Financial resources</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blipFill dpi="0" rotWithShape="1">
                      <a:blip r:embed="rId4"/>
                      <a:srcRect/>
                      <a:stretch>
                        <a:fillRect/>
                      </a:stretch>
                    </a:blipFill>
                  </a:tcPr>
                </a:tc>
              </a:tr>
              <a:tr h="16192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Technological assets</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blipFill dpi="0" rotWithShape="1">
                      <a:blip r:embed="rId4"/>
                      <a:srcRect/>
                      <a:stretch>
                        <a:fillRect/>
                      </a:stretch>
                    </a:blipFill>
                  </a:tcPr>
                </a:tc>
              </a:tr>
              <a:tr h="563563">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Organizational resources</a:t>
                      </a:r>
                      <a:endParaRPr kumimoji="0" lang="en-US" sz="2400" b="0" i="0" u="none" strike="noStrike" cap="none" normalizeH="0" baseline="0" dirty="0" smtClean="0">
                        <a:ln>
                          <a:noFill/>
                        </a:ln>
                        <a:solidFill>
                          <a:schemeClr val="tx1"/>
                        </a:solidFill>
                        <a:effectLst/>
                        <a:latin typeface="Arial" charset="0"/>
                      </a:endParaRPr>
                    </a:p>
                  </a:txBody>
                  <a:tcPr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stretch>
                        <a:fillRect/>
                      </a:stretch>
                    </a:blipFill>
                  </a:tcPr>
                </a:tc>
              </a:tr>
              <a:tr h="609600">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2400" b="1" i="0" u="none" strike="noStrike" cap="none" normalizeH="0" baseline="0" dirty="0" smtClean="0">
                          <a:ln>
                            <a:noFill/>
                          </a:ln>
                          <a:solidFill>
                            <a:schemeClr val="bg1"/>
                          </a:solidFill>
                          <a:effectLst/>
                          <a:latin typeface="Arial" charset="0"/>
                          <a:cs typeface="Arial" charset="0"/>
                        </a:rPr>
                        <a:t>Intangible Resources</a:t>
                      </a:r>
                      <a:endParaRPr kumimoji="0" lang="en-US" sz="2400" b="1" i="0" u="none" strike="noStrike" cap="none" normalizeH="0" baseline="0" dirty="0" smtClean="0">
                        <a:ln>
                          <a:noFill/>
                        </a:ln>
                        <a:solidFill>
                          <a:schemeClr val="bg1"/>
                        </a:solidFill>
                        <a:effectLst/>
                        <a:latin typeface="Arial" charset="0"/>
                      </a:endParaRPr>
                    </a:p>
                  </a:txBody>
                  <a:tcPr marT="91440"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extLst>
                          <a:ext uri="{28A0092B-C50C-407E-A947-70E740481C1C}"/>
                        </a:extLst>
                      </a:blip>
                      <a:srcRect/>
                      <a:stretch>
                        <a:fillRect/>
                      </a:stretch>
                    </a:blipFill>
                  </a:tcPr>
                </a:tc>
              </a:tr>
              <a:tr h="4095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Human assets and intellectual capital</a:t>
                      </a:r>
                      <a:endParaRPr kumimoji="0" lang="en-US" sz="2400" b="0" i="0" u="none" strike="noStrike" cap="none" normalizeH="0" baseline="0" dirty="0" smtClean="0">
                        <a:ln>
                          <a:noFill/>
                        </a:ln>
                        <a:solidFill>
                          <a:schemeClr val="tx1"/>
                        </a:solidFill>
                        <a:effectLst/>
                        <a:latin typeface="Arial"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blipFill dpi="0" rotWithShape="1">
                      <a:blip r:embed="rId4"/>
                      <a:srcRect/>
                      <a:stretch>
                        <a:fillRect/>
                      </a:stretch>
                    </a:blipFill>
                  </a:tcPr>
                </a:tc>
              </a:tr>
              <a:tr h="16192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Brands, company image, and reputational assets</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blipFill dpi="0" rotWithShape="1">
                      <a:blip r:embed="rId4"/>
                      <a:srcRect/>
                      <a:stretch>
                        <a:fillRect/>
                      </a:stretch>
                    </a:blipFill>
                  </a:tcPr>
                </a:tc>
              </a:tr>
              <a:tr h="16192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Relationships: alliances, joint ventures, or partnerships</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blipFill dpi="0" rotWithShape="1">
                      <a:blip r:embed="rId4"/>
                      <a:srcRect/>
                      <a:stretch>
                        <a:fillRect/>
                      </a:stretch>
                    </a:blipFill>
                  </a:tcPr>
                </a:tc>
              </a:tr>
              <a:tr h="180975">
                <a:tc>
                  <a:txBody>
                    <a:bodyPr/>
                    <a:lstStyle/>
                    <a:p>
                      <a:pPr marL="0" marR="0" lvl="0" indent="0" algn="l" defTabSz="914400" rtl="0" eaLnBrk="1" fontAlgn="b" latinLnBrk="0" hangingPunct="1">
                        <a:lnSpc>
                          <a:spcPct val="100000"/>
                        </a:lnSpc>
                        <a:spcBef>
                          <a:spcPct val="0"/>
                        </a:spcBef>
                        <a:spcAft>
                          <a:spcPct val="0"/>
                        </a:spcAft>
                        <a:buClrTx/>
                        <a:buSzPct val="100000"/>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Company culture and incentive system</a:t>
                      </a:r>
                      <a:endParaRPr kumimoji="0" lang="en-US" sz="2400" b="0" i="0" u="none" strike="noStrike" cap="none" normalizeH="0" baseline="0" dirty="0" smtClean="0">
                        <a:ln>
                          <a:noFill/>
                        </a:ln>
                        <a:solidFill>
                          <a:schemeClr val="tx1"/>
                        </a:solidFill>
                        <a:effectLst/>
                        <a:latin typeface="Arial" charset="0"/>
                      </a:endParaRPr>
                    </a:p>
                  </a:txBody>
                  <a:tcPr marB="9144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stretch>
                        <a:fillRect/>
                      </a:stretch>
                    </a:blipFill>
                  </a:tcPr>
                </a:tc>
              </a:tr>
            </a:tbl>
          </a:graphicData>
        </a:graphic>
      </p:graphicFrame>
      <p:sp>
        <p:nvSpPr>
          <p:cNvPr id="7" name="Text Box 3"/>
          <p:cNvSpPr txBox="1">
            <a:spLocks noChangeArrowheads="1"/>
          </p:cNvSpPr>
          <p:nvPr/>
        </p:nvSpPr>
        <p:spPr bwMode="auto">
          <a:xfrm>
            <a:off x="304800" y="409575"/>
            <a:ext cx="1376363" cy="369888"/>
          </a:xfrm>
          <a:prstGeom prst="rect">
            <a:avLst/>
          </a:prstGeom>
          <a:noFill/>
          <a:ln w="9525">
            <a:noFill/>
            <a:miter lim="800000"/>
            <a:headEnd/>
            <a:tailEnd/>
          </a:ln>
        </p:spPr>
        <p:txBody>
          <a:bodyPr lIns="0" rIns="0">
            <a:spAutoFit/>
          </a:bodyPr>
          <a:lstStyle/>
          <a:p>
            <a:pPr>
              <a:spcBef>
                <a:spcPct val="50000"/>
              </a:spcBef>
              <a:defRPr/>
            </a:pPr>
            <a:r>
              <a:rPr lang="en-US" sz="1800" b="1" dirty="0">
                <a:solidFill>
                  <a:schemeClr val="accent1">
                    <a:lumMod val="50000"/>
                  </a:schemeClr>
                </a:solidFill>
                <a:cs typeface="+mn-cs"/>
              </a:rPr>
              <a:t>TABLE 4.2</a:t>
            </a:r>
            <a:endParaRPr lang="en-US" sz="1800" b="1" dirty="0">
              <a:solidFill>
                <a:schemeClr val="accent1">
                  <a:lumMod val="50000"/>
                </a:schemeClr>
              </a:solidFill>
            </a:endParaRPr>
          </a:p>
        </p:txBody>
      </p:sp>
      <p:sp>
        <p:nvSpPr>
          <p:cNvPr id="45060"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3FB539AB-18AB-46D0-B5FA-ADF44557742E}" type="slidenum">
              <a:rPr lang="en-US" sz="1000" b="1">
                <a:latin typeface="Times New Roman" pitchFamily="18" charset="0"/>
              </a:rPr>
              <a:pPr algn="ctr"/>
              <a:t>16</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28650" y="400050"/>
            <a:ext cx="8274050" cy="720725"/>
          </a:xfrm>
        </p:spPr>
        <p:txBody>
          <a:bodyPr/>
          <a:lstStyle/>
          <a:p>
            <a:pPr>
              <a:defRPr/>
            </a:pPr>
            <a:r>
              <a:rPr dirty="0" smtClean="0"/>
              <a:t>IDENTIFYING CAPABILITIES</a:t>
            </a:r>
          </a:p>
        </p:txBody>
      </p:sp>
      <p:sp>
        <p:nvSpPr>
          <p:cNvPr id="50179" name="Rectangle 3"/>
          <p:cNvSpPr>
            <a:spLocks noGrp="1" noChangeArrowheads="1"/>
          </p:cNvSpPr>
          <p:nvPr>
            <p:ph idx="1"/>
          </p:nvPr>
        </p:nvSpPr>
        <p:spPr>
          <a:xfrm>
            <a:off x="504825" y="1300163"/>
            <a:ext cx="8126413" cy="5116512"/>
          </a:xfrm>
        </p:spPr>
        <p:txBody>
          <a:bodyPr/>
          <a:lstStyle/>
          <a:p>
            <a:pPr>
              <a:defRPr/>
            </a:pPr>
            <a:r>
              <a:rPr dirty="0" smtClean="0"/>
              <a:t>An Organizational Capability</a:t>
            </a:r>
          </a:p>
          <a:p>
            <a:pPr lvl="1">
              <a:defRPr/>
            </a:pPr>
            <a:r>
              <a:rPr dirty="0" smtClean="0"/>
              <a:t>Is the intangible but observable capacity of a firm to perform a critical activity proficiently using a related combination (cross-functional bundle) of its resources.</a:t>
            </a:r>
          </a:p>
          <a:p>
            <a:pPr lvl="1">
              <a:defRPr/>
            </a:pPr>
            <a:r>
              <a:rPr dirty="0" smtClean="0"/>
              <a:t>Is knowledge-based, residing in people and in a firm’s intellectual capital or in its organizational processes and functional systems, which embody tacit knowledge.</a:t>
            </a:r>
          </a:p>
        </p:txBody>
      </p:sp>
      <p:sp>
        <p:nvSpPr>
          <p:cNvPr id="4710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41B70AEE-DF19-49D1-85FB-4B996BAC77B2}" type="slidenum">
              <a:rPr lang="en-US" sz="1000" b="1">
                <a:latin typeface="Times New Roman" pitchFamily="18" charset="0"/>
              </a:rPr>
              <a:pPr algn="ctr"/>
              <a:t>17</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a:t>
            </a:r>
            <a:r>
              <a:rPr b="1" dirty="0"/>
              <a:t>resource bundle </a:t>
            </a:r>
            <a:r>
              <a:rPr dirty="0" smtClean="0"/>
              <a:t>is a </a:t>
            </a:r>
            <a:r>
              <a:rPr dirty="0"/>
              <a:t>linked and </a:t>
            </a:r>
            <a:r>
              <a:rPr dirty="0" smtClean="0"/>
              <a:t>closely integrated </a:t>
            </a:r>
            <a:r>
              <a:rPr dirty="0"/>
              <a:t>set </a:t>
            </a:r>
            <a:r>
              <a:rPr dirty="0" smtClean="0"/>
              <a:t>of competitive assets centered </a:t>
            </a:r>
            <a:r>
              <a:rPr dirty="0"/>
              <a:t>around one </a:t>
            </a:r>
            <a:r>
              <a:rPr dirty="0" smtClean="0"/>
              <a:t>or more cross-functional capabilities.</a:t>
            </a:r>
          </a:p>
          <a:p>
            <a:pPr>
              <a:defRPr/>
            </a:pPr>
            <a:r>
              <a:rPr dirty="0"/>
              <a:t>The </a:t>
            </a:r>
            <a:r>
              <a:rPr b="1" dirty="0"/>
              <a:t>VRIN tests </a:t>
            </a:r>
            <a:r>
              <a:rPr b="1" dirty="0" smtClean="0"/>
              <a:t>for sustainable competitive advantage </a:t>
            </a:r>
            <a:r>
              <a:rPr dirty="0"/>
              <a:t>ask if a </a:t>
            </a:r>
            <a:r>
              <a:rPr dirty="0" smtClean="0"/>
              <a:t>resource is </a:t>
            </a:r>
            <a:r>
              <a:rPr b="1" dirty="0"/>
              <a:t>V</a:t>
            </a:r>
            <a:r>
              <a:rPr dirty="0"/>
              <a:t>aluable, </a:t>
            </a:r>
            <a:r>
              <a:rPr b="1" dirty="0"/>
              <a:t>R</a:t>
            </a:r>
            <a:r>
              <a:rPr dirty="0"/>
              <a:t>are, </a:t>
            </a:r>
            <a:r>
              <a:rPr b="1" dirty="0"/>
              <a:t>I</a:t>
            </a:r>
            <a:r>
              <a:rPr dirty="0"/>
              <a:t>nimitable</a:t>
            </a:r>
            <a:r>
              <a:rPr dirty="0" smtClean="0"/>
              <a:t>, and </a:t>
            </a:r>
            <a:r>
              <a:rPr b="1" dirty="0"/>
              <a:t>N</a:t>
            </a:r>
            <a:r>
              <a:rPr dirty="0"/>
              <a:t>on-substitutable.</a:t>
            </a:r>
          </a:p>
        </p:txBody>
      </p:sp>
      <p:sp>
        <p:nvSpPr>
          <p:cNvPr id="49154"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4D909B33-74FB-4A37-A67C-5046CD7B4788}" type="slidenum">
              <a:rPr lang="en-US" sz="1000" b="1">
                <a:latin typeface="Times New Roman" pitchFamily="18" charset="0"/>
              </a:rPr>
              <a:pPr algn="ctr"/>
              <a:t>18</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5613" y="317500"/>
            <a:ext cx="8212137" cy="1030288"/>
          </a:xfrm>
        </p:spPr>
        <p:txBody>
          <a:bodyPr/>
          <a:lstStyle/>
          <a:p>
            <a:pPr>
              <a:defRPr/>
            </a:pPr>
            <a:r>
              <a:rPr dirty="0" smtClean="0">
                <a:solidFill>
                  <a:srgbClr val="006699"/>
                </a:solidFill>
              </a:rPr>
              <a:t>VRIN TESTING: </a:t>
            </a:r>
            <a:br>
              <a:rPr dirty="0" smtClean="0">
                <a:solidFill>
                  <a:srgbClr val="006699"/>
                </a:solidFill>
              </a:rPr>
            </a:br>
            <a:r>
              <a:rPr dirty="0" smtClean="0">
                <a:solidFill>
                  <a:srgbClr val="006699"/>
                </a:solidFill>
              </a:rPr>
              <a:t>RESOURCES AND CAPABILITIES</a:t>
            </a:r>
          </a:p>
        </p:txBody>
      </p:sp>
      <p:sp>
        <p:nvSpPr>
          <p:cNvPr id="52227" name="Rectangle 3"/>
          <p:cNvSpPr>
            <a:spLocks noGrp="1" noChangeArrowheads="1"/>
          </p:cNvSpPr>
          <p:nvPr>
            <p:ph idx="1"/>
          </p:nvPr>
        </p:nvSpPr>
        <p:spPr>
          <a:xfrm>
            <a:off x="504825" y="1587500"/>
            <a:ext cx="8126413" cy="4829175"/>
          </a:xfrm>
        </p:spPr>
        <p:txBody>
          <a:bodyPr/>
          <a:lstStyle/>
          <a:p>
            <a:pPr>
              <a:defRPr/>
            </a:pPr>
            <a:r>
              <a:rPr dirty="0" smtClean="0"/>
              <a:t>Identifying the firm’s resources and capabilities by testing the competitive power of its resources and capabilities:</a:t>
            </a:r>
          </a:p>
          <a:p>
            <a:pPr lvl="1">
              <a:defRPr/>
            </a:pPr>
            <a:r>
              <a:rPr dirty="0" smtClean="0"/>
              <a:t>Is the resource (or capability) competitively </a:t>
            </a:r>
            <a:r>
              <a:rPr dirty="0" smtClean="0">
                <a:solidFill>
                  <a:srgbClr val="C00000"/>
                </a:solidFill>
              </a:rPr>
              <a:t>Valuable</a:t>
            </a:r>
            <a:r>
              <a:rPr dirty="0" smtClean="0"/>
              <a:t>?</a:t>
            </a:r>
          </a:p>
          <a:p>
            <a:pPr lvl="1">
              <a:defRPr/>
            </a:pPr>
            <a:r>
              <a:rPr dirty="0" smtClean="0"/>
              <a:t>Is the resource </a:t>
            </a:r>
            <a:r>
              <a:rPr dirty="0" smtClean="0">
                <a:solidFill>
                  <a:srgbClr val="C00000"/>
                </a:solidFill>
              </a:rPr>
              <a:t>Rare</a:t>
            </a:r>
            <a:r>
              <a:rPr dirty="0" smtClean="0"/>
              <a:t>—is it something rivals lack?</a:t>
            </a:r>
          </a:p>
          <a:p>
            <a:pPr lvl="1">
              <a:defRPr/>
            </a:pPr>
            <a:r>
              <a:rPr dirty="0" smtClean="0"/>
              <a:t>Is the resource hard to copy (</a:t>
            </a:r>
            <a:r>
              <a:rPr dirty="0" smtClean="0">
                <a:solidFill>
                  <a:srgbClr val="C00000"/>
                </a:solidFill>
              </a:rPr>
              <a:t>Inimitable</a:t>
            </a:r>
            <a:r>
              <a:rPr dirty="0" smtClean="0"/>
              <a:t>)?</a:t>
            </a:r>
          </a:p>
          <a:p>
            <a:pPr lvl="1">
              <a:defRPr/>
            </a:pPr>
            <a:r>
              <a:rPr dirty="0"/>
              <a:t>Is the resource invulnerable to the threat of substitution from different types of </a:t>
            </a:r>
            <a:r>
              <a:rPr dirty="0" smtClean="0"/>
              <a:t>resources and </a:t>
            </a:r>
            <a:r>
              <a:rPr dirty="0"/>
              <a:t>capabilities </a:t>
            </a:r>
            <a:r>
              <a:rPr dirty="0" smtClean="0"/>
              <a:t>(</a:t>
            </a:r>
            <a:r>
              <a:rPr dirty="0" smtClean="0">
                <a:solidFill>
                  <a:srgbClr val="C00000"/>
                </a:solidFill>
              </a:rPr>
              <a:t>Non-substitutable</a:t>
            </a:r>
            <a:r>
              <a:rPr dirty="0" smtClean="0"/>
              <a:t>)?</a:t>
            </a:r>
          </a:p>
        </p:txBody>
      </p:sp>
      <p:sp>
        <p:nvSpPr>
          <p:cNvPr id="5017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5032C861-483F-4A07-87B1-DB3BB777A9DA}" type="slidenum">
              <a:rPr lang="en-US" sz="1000" b="1">
                <a:latin typeface="Times New Roman" pitchFamily="18" charset="0"/>
              </a:rPr>
              <a:pPr algn="ctr"/>
              <a:t>19</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2000" r="-2000" b="-3000"/>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33388" y="1303338"/>
            <a:ext cx="8272462" cy="4400550"/>
          </a:xfrm>
          <a:prstGeom prst="rect">
            <a:avLst/>
          </a:prstGeom>
          <a:noFill/>
          <a:ln w="9525">
            <a:noFill/>
            <a:miter lim="800000"/>
            <a:headEnd/>
            <a:tailEnd/>
          </a:ln>
        </p:spPr>
        <p:txBody>
          <a:bodyPr>
            <a:spAutoFit/>
          </a:bodyPr>
          <a:lstStyle/>
          <a:p>
            <a:pPr marL="381000" indent="-381000">
              <a:spcBef>
                <a:spcPct val="50000"/>
              </a:spcBef>
              <a:buClr>
                <a:srgbClr val="663300"/>
              </a:buClr>
              <a:buFontTx/>
              <a:buAutoNum type="arabicPeriod"/>
            </a:pPr>
            <a:r>
              <a:rPr lang="en-US" b="1"/>
              <a:t>Learn how to assess how well a company’s strategy is working.</a:t>
            </a:r>
          </a:p>
          <a:p>
            <a:pPr marL="381000" indent="-381000">
              <a:spcBef>
                <a:spcPct val="50000"/>
              </a:spcBef>
              <a:buClr>
                <a:srgbClr val="663300"/>
              </a:buClr>
              <a:buFontTx/>
              <a:buAutoNum type="arabicPeriod"/>
            </a:pPr>
            <a:r>
              <a:rPr lang="en-US" b="1"/>
              <a:t>Understand why a company’s resources and capabilities are central to its strategic approach and how to evaluate their potential for giving the company a competitive edge over rivals.</a:t>
            </a:r>
          </a:p>
          <a:p>
            <a:pPr marL="381000" indent="-381000">
              <a:spcBef>
                <a:spcPct val="50000"/>
              </a:spcBef>
              <a:buClr>
                <a:srgbClr val="663300"/>
              </a:buClr>
              <a:buFontTx/>
              <a:buAutoNum type="arabicPeriod"/>
            </a:pPr>
            <a:r>
              <a:rPr lang="en-US" b="1"/>
              <a:t>Discover how to assess the company’s strengths and weaknesses in light of market opportunities and external threats.</a:t>
            </a:r>
          </a:p>
          <a:p>
            <a:pPr marL="381000" indent="-381000">
              <a:spcBef>
                <a:spcPct val="50000"/>
              </a:spcBef>
              <a:buClr>
                <a:srgbClr val="663300"/>
              </a:buClr>
              <a:buFontTx/>
              <a:buAutoNum type="arabicPeriod"/>
            </a:pPr>
            <a:r>
              <a:rPr lang="en-US" b="1"/>
              <a:t>Grasp how a company’s value chain activities can affect the company’s cost structure and customer value proposition.</a:t>
            </a:r>
          </a:p>
          <a:p>
            <a:pPr marL="381000" indent="-381000">
              <a:spcBef>
                <a:spcPct val="50000"/>
              </a:spcBef>
              <a:buClr>
                <a:srgbClr val="663300"/>
              </a:buClr>
              <a:buFontTx/>
              <a:buAutoNum type="arabicPeriod"/>
            </a:pPr>
            <a:r>
              <a:rPr lang="en-US" b="1"/>
              <a:t>Understand how a comprehensive evaluation of a company’s competitive situation can assist managers in making critical decisions about their next strategic moves.</a:t>
            </a:r>
          </a:p>
        </p:txBody>
      </p:sp>
    </p:spTree>
  </p:cSld>
  <p:clrMapOvr>
    <a:masterClrMapping/>
  </p:clrMapOvr>
  <p:transition spd="med">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7675" y="1212850"/>
            <a:ext cx="8228013" cy="5176838"/>
          </a:xfrm>
        </p:spPr>
        <p:txBody>
          <a:bodyPr/>
          <a:lstStyle/>
          <a:p>
            <a:pPr>
              <a:defRPr/>
            </a:pPr>
            <a:r>
              <a:rPr b="1" dirty="0"/>
              <a:t>Social complexity </a:t>
            </a:r>
            <a:r>
              <a:rPr dirty="0"/>
              <a:t>(company culture, interpersonal relationships among </a:t>
            </a:r>
            <a:r>
              <a:rPr dirty="0" smtClean="0"/>
              <a:t>managers </a:t>
            </a:r>
            <a:r>
              <a:rPr dirty="0"/>
              <a:t>or R&amp;D teams</a:t>
            </a:r>
            <a:r>
              <a:rPr dirty="0" smtClean="0"/>
              <a:t>, trust-based relations with customers or </a:t>
            </a:r>
            <a:r>
              <a:rPr dirty="0"/>
              <a:t>suppliers</a:t>
            </a:r>
            <a:r>
              <a:rPr dirty="0" smtClean="0"/>
              <a:t>) and </a:t>
            </a:r>
            <a:r>
              <a:rPr b="1" dirty="0" smtClean="0"/>
              <a:t>causal </a:t>
            </a:r>
            <a:r>
              <a:rPr b="1" dirty="0"/>
              <a:t>ambiguity</a:t>
            </a:r>
            <a:r>
              <a:rPr dirty="0"/>
              <a:t> are </a:t>
            </a:r>
            <a:r>
              <a:rPr dirty="0" smtClean="0"/>
              <a:t>two factors </a:t>
            </a:r>
            <a:r>
              <a:rPr dirty="0"/>
              <a:t>that inhibit </a:t>
            </a:r>
            <a:r>
              <a:rPr dirty="0" smtClean="0"/>
              <a:t>the ability </a:t>
            </a:r>
            <a:r>
              <a:rPr dirty="0"/>
              <a:t>of rivals to </a:t>
            </a:r>
            <a:r>
              <a:rPr dirty="0" smtClean="0"/>
              <a:t>imitate a </a:t>
            </a:r>
            <a:r>
              <a:rPr dirty="0"/>
              <a:t>firm’s most </a:t>
            </a:r>
            <a:r>
              <a:rPr dirty="0" smtClean="0"/>
              <a:t>valuable resources </a:t>
            </a:r>
            <a:r>
              <a:rPr dirty="0"/>
              <a:t>and capabilities.</a:t>
            </a:r>
          </a:p>
          <a:p>
            <a:pPr>
              <a:defRPr/>
            </a:pPr>
            <a:r>
              <a:rPr dirty="0"/>
              <a:t>Causal ambiguity </a:t>
            </a:r>
            <a:r>
              <a:rPr dirty="0" smtClean="0"/>
              <a:t>makes it </a:t>
            </a:r>
            <a:r>
              <a:rPr dirty="0"/>
              <a:t>very hard to figure </a:t>
            </a:r>
            <a:r>
              <a:rPr dirty="0" smtClean="0"/>
              <a:t>out how </a:t>
            </a:r>
            <a:r>
              <a:rPr dirty="0"/>
              <a:t>a complex </a:t>
            </a:r>
            <a:r>
              <a:rPr dirty="0" smtClean="0"/>
              <a:t>resource contributes </a:t>
            </a:r>
            <a:r>
              <a:rPr dirty="0"/>
              <a:t>to </a:t>
            </a:r>
            <a:r>
              <a:rPr dirty="0" smtClean="0"/>
              <a:t>competitive advantage </a:t>
            </a:r>
            <a:r>
              <a:rPr dirty="0"/>
              <a:t>and </a:t>
            </a:r>
            <a:r>
              <a:rPr dirty="0" smtClean="0"/>
              <a:t>therefore </a:t>
            </a:r>
            <a:br>
              <a:rPr dirty="0" smtClean="0"/>
            </a:br>
            <a:r>
              <a:rPr dirty="0" smtClean="0"/>
              <a:t>exactly </a:t>
            </a:r>
            <a:r>
              <a:rPr dirty="0"/>
              <a:t>what to imitate.</a:t>
            </a:r>
          </a:p>
        </p:txBody>
      </p:sp>
      <p:sp>
        <p:nvSpPr>
          <p:cNvPr id="5222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22FE6C29-BB85-4640-8BF9-2CEF2E1ED746}" type="slidenum">
              <a:rPr lang="en-US" sz="1000" b="1">
                <a:latin typeface="Times New Roman" pitchFamily="18" charset="0"/>
              </a:rPr>
              <a:pPr algn="ctr"/>
              <a:t>20</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company requires </a:t>
            </a:r>
            <a:r>
              <a:rPr dirty="0" smtClean="0"/>
              <a:t>a dynamically evolving portfolio </a:t>
            </a:r>
            <a:r>
              <a:rPr dirty="0"/>
              <a:t>of resources </a:t>
            </a:r>
            <a:r>
              <a:rPr dirty="0" smtClean="0"/>
              <a:t>and capabilities </a:t>
            </a:r>
            <a:r>
              <a:rPr dirty="0"/>
              <a:t>to sustain </a:t>
            </a:r>
            <a:r>
              <a:rPr dirty="0" smtClean="0"/>
              <a:t>its competitiveness </a:t>
            </a:r>
            <a:r>
              <a:rPr dirty="0"/>
              <a:t>and </a:t>
            </a:r>
            <a:r>
              <a:rPr dirty="0" smtClean="0"/>
              <a:t>help drive </a:t>
            </a:r>
            <a:r>
              <a:rPr dirty="0"/>
              <a:t>improvements in </a:t>
            </a:r>
            <a:r>
              <a:rPr dirty="0" smtClean="0"/>
              <a:t>its performance</a:t>
            </a:r>
            <a:r>
              <a:rPr dirty="0"/>
              <a:t>.</a:t>
            </a:r>
          </a:p>
        </p:txBody>
      </p:sp>
      <p:sp>
        <p:nvSpPr>
          <p:cNvPr id="53250"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F3FE0F95-1765-4136-9369-9529159ECD61}" type="slidenum">
              <a:rPr lang="en-US" sz="1000" b="1">
                <a:latin typeface="Times New Roman" pitchFamily="18" charset="0"/>
              </a:rPr>
              <a:pPr algn="ctr"/>
              <a:t>21</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a:t>
            </a:r>
            <a:r>
              <a:rPr b="1" dirty="0"/>
              <a:t>dynamic capability </a:t>
            </a:r>
            <a:r>
              <a:rPr dirty="0" smtClean="0"/>
              <a:t>is the </a:t>
            </a:r>
            <a:r>
              <a:rPr dirty="0"/>
              <a:t>ongoing capacity </a:t>
            </a:r>
            <a:r>
              <a:rPr dirty="0" smtClean="0"/>
              <a:t>of a firm </a:t>
            </a:r>
            <a:r>
              <a:rPr dirty="0"/>
              <a:t>to modify </a:t>
            </a:r>
            <a:r>
              <a:rPr dirty="0" smtClean="0"/>
              <a:t>its existing </a:t>
            </a:r>
            <a:r>
              <a:rPr dirty="0"/>
              <a:t>resources </a:t>
            </a:r>
            <a:r>
              <a:rPr dirty="0" smtClean="0"/>
              <a:t>and capabilities </a:t>
            </a:r>
            <a:r>
              <a:rPr dirty="0"/>
              <a:t>or create </a:t>
            </a:r>
            <a:r>
              <a:rPr dirty="0" smtClean="0"/>
              <a:t>new ones by:</a:t>
            </a:r>
          </a:p>
          <a:p>
            <a:pPr lvl="1">
              <a:defRPr/>
            </a:pPr>
            <a:r>
              <a:rPr dirty="0" smtClean="0"/>
              <a:t>Improving </a:t>
            </a:r>
            <a:r>
              <a:rPr dirty="0"/>
              <a:t>existing resources and capabilities </a:t>
            </a:r>
            <a:r>
              <a:rPr dirty="0" smtClean="0"/>
              <a:t>incrementally</a:t>
            </a:r>
          </a:p>
          <a:p>
            <a:pPr lvl="1">
              <a:defRPr/>
            </a:pPr>
            <a:r>
              <a:rPr dirty="0" smtClean="0"/>
              <a:t>Adding </a:t>
            </a:r>
            <a:r>
              <a:rPr dirty="0"/>
              <a:t>new resources and capabilities </a:t>
            </a:r>
            <a:r>
              <a:rPr dirty="0" smtClean="0"/>
              <a:t/>
            </a:r>
            <a:br>
              <a:rPr dirty="0" smtClean="0"/>
            </a:br>
            <a:r>
              <a:rPr dirty="0" smtClean="0"/>
              <a:t>to </a:t>
            </a:r>
            <a:r>
              <a:rPr dirty="0"/>
              <a:t>the </a:t>
            </a:r>
            <a:r>
              <a:rPr dirty="0" smtClean="0"/>
              <a:t>firm’s competitive asset </a:t>
            </a:r>
            <a:r>
              <a:rPr dirty="0"/>
              <a:t>portfolio</a:t>
            </a:r>
          </a:p>
          <a:p>
            <a:pPr>
              <a:defRPr/>
            </a:pPr>
            <a:endParaRPr dirty="0" smtClean="0"/>
          </a:p>
          <a:p>
            <a:pPr>
              <a:defRPr/>
            </a:pPr>
            <a:endParaRPr dirty="0"/>
          </a:p>
        </p:txBody>
      </p:sp>
      <p:sp>
        <p:nvSpPr>
          <p:cNvPr id="54274"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80A1F6D0-4C41-4509-9D07-6F43210E9F7E}" type="slidenum">
              <a:rPr lang="en-US" sz="1000" b="1">
                <a:latin typeface="Times New Roman" pitchFamily="18" charset="0"/>
              </a:rPr>
              <a:pPr algn="ctr"/>
              <a:t>22</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5613" y="317500"/>
            <a:ext cx="8212137" cy="1030288"/>
          </a:xfrm>
        </p:spPr>
        <p:txBody>
          <a:bodyPr/>
          <a:lstStyle/>
          <a:p>
            <a:pPr>
              <a:defRPr/>
            </a:pPr>
            <a:r>
              <a:rPr dirty="0" smtClean="0"/>
              <a:t>MANAGING RESOURCES AND CAPABILITIES DYNAMICALLY</a:t>
            </a:r>
          </a:p>
        </p:txBody>
      </p:sp>
      <p:sp>
        <p:nvSpPr>
          <p:cNvPr id="52227" name="Rectangle 3"/>
          <p:cNvSpPr>
            <a:spLocks noGrp="1" noChangeArrowheads="1"/>
          </p:cNvSpPr>
          <p:nvPr>
            <p:ph idx="1"/>
          </p:nvPr>
        </p:nvSpPr>
        <p:spPr>
          <a:xfrm>
            <a:off x="504825" y="1587500"/>
            <a:ext cx="7331075" cy="4829175"/>
          </a:xfrm>
        </p:spPr>
        <p:txBody>
          <a:bodyPr/>
          <a:lstStyle/>
          <a:p>
            <a:pPr>
              <a:defRPr/>
            </a:pPr>
            <a:r>
              <a:rPr dirty="0" smtClean="0"/>
              <a:t>Threats to Resources and Capabilities:</a:t>
            </a:r>
          </a:p>
          <a:p>
            <a:pPr lvl="1">
              <a:defRPr/>
            </a:pPr>
            <a:r>
              <a:rPr dirty="0" smtClean="0"/>
              <a:t>Rivals providing better substitutes over time</a:t>
            </a:r>
          </a:p>
          <a:p>
            <a:pPr lvl="1">
              <a:defRPr/>
            </a:pPr>
            <a:r>
              <a:rPr dirty="0" smtClean="0"/>
              <a:t>Capabilities decaying from benign neglect</a:t>
            </a:r>
          </a:p>
          <a:p>
            <a:pPr lvl="1">
              <a:defRPr/>
            </a:pPr>
            <a:r>
              <a:rPr dirty="0" smtClean="0"/>
              <a:t>Disruptive competitive environment change</a:t>
            </a:r>
          </a:p>
          <a:p>
            <a:pPr>
              <a:defRPr/>
            </a:pPr>
            <a:r>
              <a:rPr dirty="0" smtClean="0"/>
              <a:t>Managing Capabilities Dynamically</a:t>
            </a:r>
          </a:p>
          <a:p>
            <a:pPr marL="863600" lvl="1" indent="-457200">
              <a:buSzPct val="100000"/>
              <a:buFont typeface="+mj-lt"/>
              <a:buAutoNum type="arabicPeriod"/>
              <a:defRPr/>
            </a:pPr>
            <a:r>
              <a:rPr dirty="0" smtClean="0"/>
              <a:t>Attending </a:t>
            </a:r>
            <a:r>
              <a:rPr dirty="0"/>
              <a:t>to the ongoing modification </a:t>
            </a:r>
            <a:r>
              <a:rPr dirty="0" smtClean="0"/>
              <a:t/>
            </a:r>
            <a:br>
              <a:rPr dirty="0" smtClean="0"/>
            </a:br>
            <a:r>
              <a:rPr dirty="0" smtClean="0"/>
              <a:t>of </a:t>
            </a:r>
            <a:r>
              <a:rPr dirty="0"/>
              <a:t>existing competitive </a:t>
            </a:r>
            <a:r>
              <a:rPr dirty="0" smtClean="0"/>
              <a:t>assets.</a:t>
            </a:r>
          </a:p>
          <a:p>
            <a:pPr marL="863600" lvl="1" indent="-457200">
              <a:buSzPct val="100000"/>
              <a:buFont typeface="+mj-lt"/>
              <a:buAutoNum type="arabicPeriod"/>
              <a:defRPr/>
            </a:pPr>
            <a:r>
              <a:rPr dirty="0" smtClean="0"/>
              <a:t>Taking advantage of any opportunities </a:t>
            </a:r>
            <a:r>
              <a:rPr dirty="0"/>
              <a:t>to develop totally new kinds of </a:t>
            </a:r>
            <a:r>
              <a:rPr dirty="0" smtClean="0"/>
              <a:t>capabilities.</a:t>
            </a:r>
          </a:p>
        </p:txBody>
      </p:sp>
      <p:sp>
        <p:nvSpPr>
          <p:cNvPr id="5529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8A802150-FB00-4BBE-8CD6-BFA77C8EEE9C}" type="slidenum">
              <a:rPr lang="en-US" sz="1000" b="1">
                <a:latin typeface="Times New Roman" pitchFamily="18" charset="0"/>
              </a:rPr>
              <a:pPr algn="ctr"/>
              <a:t>23</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5613" y="327025"/>
            <a:ext cx="8212137" cy="1250950"/>
          </a:xfrm>
        </p:spPr>
        <p:txBody>
          <a:bodyPr/>
          <a:lstStyle/>
          <a:p>
            <a:pPr>
              <a:defRPr/>
            </a:pPr>
            <a:r>
              <a:rPr dirty="0" smtClean="0"/>
              <a:t>QUESTION 3: IS THE COMPANY ABLE TO SEIZE MARKET OPPORTUNITIES AND NULLIFY EXTERNAL THREATS?</a:t>
            </a:r>
          </a:p>
        </p:txBody>
      </p:sp>
      <p:sp>
        <p:nvSpPr>
          <p:cNvPr id="54275" name="Rectangle 3"/>
          <p:cNvSpPr>
            <a:spLocks noGrp="1" noChangeArrowheads="1"/>
          </p:cNvSpPr>
          <p:nvPr>
            <p:ph idx="1"/>
          </p:nvPr>
        </p:nvSpPr>
        <p:spPr>
          <a:xfrm>
            <a:off x="504825" y="1914525"/>
            <a:ext cx="8126413" cy="4502150"/>
          </a:xfrm>
        </p:spPr>
        <p:txBody>
          <a:bodyPr/>
          <a:lstStyle/>
          <a:p>
            <a:pPr>
              <a:defRPr/>
            </a:pPr>
            <a:r>
              <a:rPr dirty="0" smtClean="0"/>
              <a:t>SWOT Analysis</a:t>
            </a:r>
          </a:p>
          <a:p>
            <a:pPr lvl="1">
              <a:defRPr/>
            </a:pPr>
            <a:r>
              <a:rPr dirty="0" smtClean="0"/>
              <a:t>Is a powerful tool for sizing up a firm’s:</a:t>
            </a:r>
          </a:p>
          <a:p>
            <a:pPr lvl="2">
              <a:defRPr/>
            </a:pPr>
            <a:r>
              <a:rPr dirty="0" smtClean="0"/>
              <a:t>Internal strengths (the basis for strategy)</a:t>
            </a:r>
          </a:p>
          <a:p>
            <a:pPr lvl="2">
              <a:defRPr/>
            </a:pPr>
            <a:r>
              <a:rPr dirty="0" smtClean="0"/>
              <a:t>Internal weaknesses (deficient capabilities)</a:t>
            </a:r>
          </a:p>
          <a:p>
            <a:pPr lvl="2">
              <a:defRPr/>
            </a:pPr>
            <a:r>
              <a:rPr dirty="0" smtClean="0"/>
              <a:t>Market opportunities (strategic objectives)</a:t>
            </a:r>
          </a:p>
          <a:p>
            <a:pPr lvl="2">
              <a:defRPr/>
            </a:pPr>
            <a:r>
              <a:rPr dirty="0" smtClean="0"/>
              <a:t>External threats (strategic defenses)</a:t>
            </a:r>
          </a:p>
        </p:txBody>
      </p:sp>
      <p:sp>
        <p:nvSpPr>
          <p:cNvPr id="5734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2081990B-F1D1-4C94-B450-0061F1025A9C}" type="slidenum">
              <a:rPr lang="en-US" sz="1000" b="1">
                <a:latin typeface="Times New Roman" pitchFamily="18" charset="0"/>
              </a:rPr>
              <a:pPr algn="ctr"/>
              <a:t>24</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1038" y="1276350"/>
            <a:ext cx="7583487" cy="5176838"/>
          </a:xfrm>
        </p:spPr>
        <p:txBody>
          <a:bodyPr/>
          <a:lstStyle/>
          <a:p>
            <a:pPr>
              <a:defRPr/>
            </a:pPr>
            <a:r>
              <a:rPr b="1" dirty="0"/>
              <a:t>SWOT analysis </a:t>
            </a:r>
            <a:r>
              <a:rPr dirty="0"/>
              <a:t>is a </a:t>
            </a:r>
            <a:r>
              <a:rPr dirty="0" smtClean="0"/>
              <a:t>simple but </a:t>
            </a:r>
            <a:r>
              <a:rPr dirty="0"/>
              <a:t>powerful tool for </a:t>
            </a:r>
            <a:r>
              <a:rPr dirty="0" smtClean="0"/>
              <a:t>sizing up </a:t>
            </a:r>
            <a:r>
              <a:rPr dirty="0"/>
              <a:t>a company’s </a:t>
            </a:r>
            <a:r>
              <a:rPr dirty="0" smtClean="0"/>
              <a:t>strengths and </a:t>
            </a:r>
            <a:r>
              <a:rPr dirty="0"/>
              <a:t>weaknesses, its </a:t>
            </a:r>
            <a:r>
              <a:rPr dirty="0" smtClean="0"/>
              <a:t>market opportunities</a:t>
            </a:r>
            <a:r>
              <a:rPr dirty="0"/>
              <a:t>, and </a:t>
            </a:r>
            <a:r>
              <a:rPr dirty="0" smtClean="0"/>
              <a:t>the external </a:t>
            </a:r>
            <a:r>
              <a:rPr dirty="0"/>
              <a:t>threats to its </a:t>
            </a:r>
            <a:r>
              <a:rPr dirty="0" smtClean="0"/>
              <a:t>future well-being.</a:t>
            </a:r>
            <a:endParaRPr dirty="0"/>
          </a:p>
        </p:txBody>
      </p:sp>
      <p:sp>
        <p:nvSpPr>
          <p:cNvPr id="59394"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A07C5257-E891-4C1C-B7F9-ADCA047759FF}" type="slidenum">
              <a:rPr lang="en-US" sz="1000" b="1">
                <a:latin typeface="Times New Roman" pitchFamily="18" charset="0"/>
              </a:rPr>
              <a:pPr algn="ctr"/>
              <a:t>25</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Basing a </a:t>
            </a:r>
            <a:r>
              <a:rPr dirty="0" smtClean="0"/>
              <a:t>company’s strategy </a:t>
            </a:r>
            <a:r>
              <a:rPr dirty="0"/>
              <a:t>on its </a:t>
            </a:r>
            <a:r>
              <a:rPr dirty="0" smtClean="0"/>
              <a:t>most competitively valuable strengths </a:t>
            </a:r>
            <a:r>
              <a:rPr dirty="0"/>
              <a:t>gives </a:t>
            </a:r>
            <a:r>
              <a:rPr dirty="0" smtClean="0"/>
              <a:t>the company </a:t>
            </a:r>
            <a:r>
              <a:rPr dirty="0"/>
              <a:t>its best </a:t>
            </a:r>
            <a:r>
              <a:rPr dirty="0" smtClean="0"/>
              <a:t>chance for </a:t>
            </a:r>
            <a:r>
              <a:rPr dirty="0"/>
              <a:t>market success.</a:t>
            </a:r>
          </a:p>
        </p:txBody>
      </p:sp>
      <p:sp>
        <p:nvSpPr>
          <p:cNvPr id="60418"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322B5D35-D199-48E4-9D69-DB7FBE3C530E}" type="slidenum">
              <a:rPr lang="en-US" sz="1000" b="1">
                <a:latin typeface="Times New Roman" pitchFamily="18" charset="0"/>
              </a:rPr>
              <a:pPr algn="ctr"/>
              <a:t>26</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5613" y="317500"/>
            <a:ext cx="8212137" cy="1030288"/>
          </a:xfrm>
        </p:spPr>
        <p:txBody>
          <a:bodyPr/>
          <a:lstStyle/>
          <a:p>
            <a:pPr>
              <a:defRPr/>
            </a:pPr>
            <a:r>
              <a:rPr dirty="0" smtClean="0"/>
              <a:t>IDENTIFYING A COMPANY’S </a:t>
            </a:r>
            <a:br>
              <a:rPr dirty="0" smtClean="0"/>
            </a:br>
            <a:r>
              <a:rPr dirty="0" smtClean="0"/>
              <a:t>INTERNAL STRENGTHS</a:t>
            </a:r>
          </a:p>
        </p:txBody>
      </p:sp>
      <p:sp>
        <p:nvSpPr>
          <p:cNvPr id="56323" name="Rectangle 3"/>
          <p:cNvSpPr>
            <a:spLocks noGrp="1" noChangeArrowheads="1"/>
          </p:cNvSpPr>
          <p:nvPr>
            <p:ph idx="1"/>
          </p:nvPr>
        </p:nvSpPr>
        <p:spPr>
          <a:xfrm>
            <a:off x="504825" y="1587500"/>
            <a:ext cx="8126413" cy="4829175"/>
          </a:xfrm>
        </p:spPr>
        <p:txBody>
          <a:bodyPr/>
          <a:lstStyle/>
          <a:p>
            <a:pPr>
              <a:defRPr/>
            </a:pPr>
            <a:r>
              <a:rPr dirty="0" smtClean="0"/>
              <a:t>A Competence</a:t>
            </a:r>
          </a:p>
          <a:p>
            <a:pPr lvl="1">
              <a:defRPr/>
            </a:pPr>
            <a:r>
              <a:rPr dirty="0" smtClean="0"/>
              <a:t>Is an activity that a firm has learned to perform with proficiency—a capability.</a:t>
            </a:r>
          </a:p>
          <a:p>
            <a:pPr>
              <a:defRPr/>
            </a:pPr>
            <a:r>
              <a:rPr dirty="0" smtClean="0"/>
              <a:t>A Core Competence</a:t>
            </a:r>
          </a:p>
          <a:p>
            <a:pPr lvl="1">
              <a:defRPr/>
            </a:pPr>
            <a:r>
              <a:rPr dirty="0" smtClean="0"/>
              <a:t>Is a proficiently performed internal activity that is central to a firm’s strategy and competitiveness.</a:t>
            </a:r>
          </a:p>
          <a:p>
            <a:pPr>
              <a:defRPr/>
            </a:pPr>
            <a:r>
              <a:rPr dirty="0" smtClean="0"/>
              <a:t>A Distinctive Competence</a:t>
            </a:r>
          </a:p>
          <a:p>
            <a:pPr lvl="1">
              <a:defRPr/>
            </a:pPr>
            <a:r>
              <a:rPr dirty="0" smtClean="0"/>
              <a:t>Is a competitively valuable activity that a firm performs better than its rivals.</a:t>
            </a:r>
          </a:p>
        </p:txBody>
      </p:sp>
      <p:sp>
        <p:nvSpPr>
          <p:cNvPr id="6144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5141B6DB-EE6C-4790-B27C-9A41F1922AAD}" type="slidenum">
              <a:rPr lang="en-US" sz="1000" b="1">
                <a:latin typeface="Times New Roman" pitchFamily="18" charset="0"/>
              </a:rPr>
              <a:pPr algn="ctr"/>
              <a:t>27</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2925" y="1190625"/>
            <a:ext cx="7962900" cy="5176838"/>
          </a:xfrm>
        </p:spPr>
        <p:txBody>
          <a:bodyPr/>
          <a:lstStyle/>
          <a:p>
            <a:pPr>
              <a:defRPr/>
            </a:pPr>
            <a:r>
              <a:rPr dirty="0"/>
              <a:t>A </a:t>
            </a:r>
            <a:r>
              <a:rPr b="1" dirty="0"/>
              <a:t>competence</a:t>
            </a:r>
            <a:r>
              <a:rPr dirty="0"/>
              <a:t> is </a:t>
            </a:r>
            <a:r>
              <a:rPr dirty="0" smtClean="0"/>
              <a:t>an activity </a:t>
            </a:r>
            <a:r>
              <a:rPr dirty="0"/>
              <a:t>that a </a:t>
            </a:r>
            <a:r>
              <a:rPr dirty="0" smtClean="0"/>
              <a:t>firm has learned </a:t>
            </a:r>
            <a:r>
              <a:rPr dirty="0"/>
              <a:t>to perform </a:t>
            </a:r>
            <a:r>
              <a:rPr dirty="0" smtClean="0"/>
              <a:t>with proficiency—a </a:t>
            </a:r>
            <a:r>
              <a:rPr dirty="0"/>
              <a:t>capability, </a:t>
            </a:r>
            <a:r>
              <a:rPr dirty="0" smtClean="0"/>
              <a:t>in other words.</a:t>
            </a:r>
          </a:p>
          <a:p>
            <a:pPr>
              <a:defRPr/>
            </a:pPr>
            <a:r>
              <a:rPr dirty="0"/>
              <a:t>A </a:t>
            </a:r>
            <a:r>
              <a:rPr b="1" dirty="0"/>
              <a:t>core competence </a:t>
            </a:r>
            <a:r>
              <a:rPr dirty="0"/>
              <a:t>is </a:t>
            </a:r>
            <a:r>
              <a:rPr dirty="0" smtClean="0"/>
              <a:t>an activity </a:t>
            </a:r>
            <a:r>
              <a:rPr dirty="0"/>
              <a:t>that a </a:t>
            </a:r>
            <a:r>
              <a:rPr dirty="0" smtClean="0"/>
              <a:t>firm performs </a:t>
            </a:r>
            <a:r>
              <a:rPr dirty="0"/>
              <a:t>proficiently that </a:t>
            </a:r>
            <a:r>
              <a:rPr dirty="0" smtClean="0"/>
              <a:t>is also </a:t>
            </a:r>
            <a:r>
              <a:rPr dirty="0"/>
              <a:t>central to its </a:t>
            </a:r>
            <a:r>
              <a:rPr dirty="0" smtClean="0"/>
              <a:t>strategy and </a:t>
            </a:r>
            <a:r>
              <a:rPr dirty="0"/>
              <a:t>competitive success</a:t>
            </a:r>
            <a:r>
              <a:rPr dirty="0" smtClean="0"/>
              <a:t>.</a:t>
            </a:r>
          </a:p>
          <a:p>
            <a:pPr>
              <a:defRPr/>
            </a:pPr>
            <a:r>
              <a:rPr dirty="0"/>
              <a:t>A </a:t>
            </a:r>
            <a:r>
              <a:rPr b="1" dirty="0"/>
              <a:t>distinctive </a:t>
            </a:r>
            <a:r>
              <a:rPr b="1" dirty="0" smtClean="0"/>
              <a:t>competence </a:t>
            </a:r>
            <a:r>
              <a:rPr dirty="0" smtClean="0"/>
              <a:t>is </a:t>
            </a:r>
            <a:r>
              <a:rPr dirty="0"/>
              <a:t>a competitively </a:t>
            </a:r>
            <a:r>
              <a:rPr dirty="0" smtClean="0"/>
              <a:t>important activity </a:t>
            </a:r>
            <a:r>
              <a:rPr dirty="0"/>
              <a:t>that a </a:t>
            </a:r>
            <a:r>
              <a:rPr dirty="0" smtClean="0"/>
              <a:t>firm performs </a:t>
            </a:r>
            <a:br>
              <a:rPr dirty="0" smtClean="0"/>
            </a:br>
            <a:r>
              <a:rPr dirty="0" smtClean="0"/>
              <a:t>better </a:t>
            </a:r>
            <a:r>
              <a:rPr dirty="0"/>
              <a:t>than </a:t>
            </a:r>
            <a:r>
              <a:rPr dirty="0" smtClean="0"/>
              <a:t>its rivals—it thus represents </a:t>
            </a:r>
            <a:br>
              <a:rPr dirty="0" smtClean="0"/>
            </a:br>
            <a:r>
              <a:rPr dirty="0" smtClean="0"/>
              <a:t>a </a:t>
            </a:r>
            <a:r>
              <a:rPr dirty="0"/>
              <a:t>competitively </a:t>
            </a:r>
            <a:r>
              <a:rPr dirty="0" smtClean="0"/>
              <a:t>superior internal </a:t>
            </a:r>
            <a:br>
              <a:rPr dirty="0" smtClean="0"/>
            </a:br>
            <a:r>
              <a:rPr dirty="0" smtClean="0"/>
              <a:t>strength</a:t>
            </a:r>
            <a:r>
              <a:rPr dirty="0"/>
              <a:t>.</a:t>
            </a:r>
          </a:p>
        </p:txBody>
      </p:sp>
      <p:sp>
        <p:nvSpPr>
          <p:cNvPr id="63490"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B9C17A9B-CC13-4B42-B8F1-F6557EF3F57A}" type="slidenum">
              <a:rPr lang="en-US" sz="1000" b="1">
                <a:latin typeface="Times New Roman" pitchFamily="18" charset="0"/>
              </a:rPr>
              <a:pPr algn="ctr"/>
              <a:t>28</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5613" y="317500"/>
            <a:ext cx="8212137" cy="1030288"/>
          </a:xfrm>
        </p:spPr>
        <p:txBody>
          <a:bodyPr/>
          <a:lstStyle/>
          <a:p>
            <a:pPr>
              <a:defRPr/>
            </a:pPr>
            <a:r>
              <a:rPr dirty="0" smtClean="0"/>
              <a:t>IDENTIFYING A FIRM’S WEAKNESSES AND COMPETITIVE DEFICIENCIES</a:t>
            </a:r>
          </a:p>
        </p:txBody>
      </p:sp>
      <p:sp>
        <p:nvSpPr>
          <p:cNvPr id="58371" name="Rectangle 3"/>
          <p:cNvSpPr>
            <a:spLocks noGrp="1" noChangeArrowheads="1"/>
          </p:cNvSpPr>
          <p:nvPr>
            <p:ph idx="1"/>
          </p:nvPr>
        </p:nvSpPr>
        <p:spPr>
          <a:xfrm>
            <a:off x="504825" y="1587500"/>
            <a:ext cx="7756525" cy="4829175"/>
          </a:xfrm>
        </p:spPr>
        <p:txBody>
          <a:bodyPr/>
          <a:lstStyle/>
          <a:p>
            <a:pPr>
              <a:defRPr/>
            </a:pPr>
            <a:r>
              <a:rPr dirty="0" smtClean="0"/>
              <a:t>A Weakness (Competitive Deficiency)</a:t>
            </a:r>
          </a:p>
          <a:p>
            <a:pPr lvl="1">
              <a:defRPr/>
            </a:pPr>
            <a:r>
              <a:rPr dirty="0" smtClean="0"/>
              <a:t>Is something a firm lacks or does poorly (in comparison to others) or a condition that puts it </a:t>
            </a:r>
            <a:br>
              <a:rPr dirty="0" smtClean="0"/>
            </a:br>
            <a:r>
              <a:rPr dirty="0" smtClean="0"/>
              <a:t>at a competitive disadvantage in the marketplace.</a:t>
            </a:r>
          </a:p>
          <a:p>
            <a:pPr>
              <a:defRPr/>
            </a:pPr>
            <a:r>
              <a:rPr dirty="0" smtClean="0"/>
              <a:t>Types of Weaknesses:</a:t>
            </a:r>
          </a:p>
          <a:p>
            <a:pPr lvl="1">
              <a:defRPr/>
            </a:pPr>
            <a:r>
              <a:rPr dirty="0" smtClean="0"/>
              <a:t>Inferior skills, expertise, or intellectual capital</a:t>
            </a:r>
          </a:p>
          <a:p>
            <a:pPr lvl="1">
              <a:defRPr/>
            </a:pPr>
            <a:r>
              <a:rPr dirty="0" smtClean="0"/>
              <a:t>Deficiencies in physical, organizational, or intangible assets</a:t>
            </a:r>
          </a:p>
          <a:p>
            <a:pPr lvl="1">
              <a:defRPr/>
            </a:pPr>
            <a:r>
              <a:rPr dirty="0" smtClean="0"/>
              <a:t>Missing or competitively inferior capabilities </a:t>
            </a:r>
            <a:br>
              <a:rPr dirty="0" smtClean="0"/>
            </a:br>
            <a:r>
              <a:rPr dirty="0" smtClean="0"/>
              <a:t>in key areas</a:t>
            </a:r>
          </a:p>
        </p:txBody>
      </p:sp>
      <p:sp>
        <p:nvSpPr>
          <p:cNvPr id="6451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CCA02B4B-3E55-4BDA-9586-0264510F44C7}" type="slidenum">
              <a:rPr lang="en-US" sz="1000" b="1">
                <a:latin typeface="Times New Roman" pitchFamily="18" charset="0"/>
              </a:rPr>
              <a:pPr algn="ctr"/>
              <a:t>29</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628650" y="400050"/>
            <a:ext cx="8274050" cy="720725"/>
          </a:xfrm>
        </p:spPr>
        <p:txBody>
          <a:bodyPr/>
          <a:lstStyle/>
          <a:p>
            <a:pPr>
              <a:defRPr/>
            </a:pPr>
            <a:r>
              <a:rPr dirty="0" smtClean="0">
                <a:solidFill>
                  <a:srgbClr val="CC6600"/>
                </a:solidFill>
                <a:effectLst>
                  <a:outerShdw blurRad="38100" dist="38100" dir="2700000" algn="tl">
                    <a:srgbClr val="000000">
                      <a:alpha val="43137"/>
                    </a:srgbClr>
                  </a:outerShdw>
                </a:effectLst>
              </a:rPr>
              <a:t>EVALUATING A FIRM’S </a:t>
            </a:r>
            <a:br>
              <a:rPr dirty="0" smtClean="0">
                <a:solidFill>
                  <a:srgbClr val="CC6600"/>
                </a:solidFill>
                <a:effectLst>
                  <a:outerShdw blurRad="38100" dist="38100" dir="2700000" algn="tl">
                    <a:srgbClr val="000000">
                      <a:alpha val="43137"/>
                    </a:srgbClr>
                  </a:outerShdw>
                </a:effectLst>
              </a:rPr>
            </a:br>
            <a:r>
              <a:rPr dirty="0" smtClean="0">
                <a:solidFill>
                  <a:srgbClr val="CC6600"/>
                </a:solidFill>
                <a:effectLst>
                  <a:outerShdw blurRad="38100" dist="38100" dir="2700000" algn="tl">
                    <a:srgbClr val="000000">
                      <a:alpha val="43137"/>
                    </a:srgbClr>
                  </a:outerShdw>
                </a:effectLst>
              </a:rPr>
              <a:t>INTERNAL SITUATION</a:t>
            </a:r>
          </a:p>
        </p:txBody>
      </p:sp>
      <p:sp>
        <p:nvSpPr>
          <p:cNvPr id="31747" name="Rectangle 10"/>
          <p:cNvSpPr>
            <a:spLocks noGrp="1" noChangeArrowheads="1"/>
          </p:cNvSpPr>
          <p:nvPr>
            <p:ph idx="1"/>
          </p:nvPr>
        </p:nvSpPr>
        <p:spPr>
          <a:xfrm>
            <a:off x="504825" y="1309688"/>
            <a:ext cx="8126413" cy="5118100"/>
          </a:xfrm>
        </p:spPr>
        <p:txBody>
          <a:bodyPr/>
          <a:lstStyle/>
          <a:p>
            <a:pPr marL="457200" indent="-457200">
              <a:spcBef>
                <a:spcPct val="50000"/>
              </a:spcBef>
              <a:buSzPct val="100000"/>
              <a:buFont typeface="Arial" charset="0"/>
              <a:buAutoNum type="arabicPeriod"/>
              <a:defRPr/>
            </a:pPr>
            <a:r>
              <a:rPr sz="2000" b="1" dirty="0" smtClean="0">
                <a:effectLst>
                  <a:outerShdw blurRad="38100" dist="38100" dir="2700000" algn="tl">
                    <a:srgbClr val="000000">
                      <a:alpha val="43137"/>
                    </a:srgbClr>
                  </a:outerShdw>
                </a:effectLst>
              </a:rPr>
              <a:t>How well is the firm’s present strategy working?</a:t>
            </a:r>
          </a:p>
          <a:p>
            <a:pPr marL="457200" indent="-457200">
              <a:spcBef>
                <a:spcPct val="50000"/>
              </a:spcBef>
              <a:buSzPct val="100000"/>
              <a:buFont typeface="Arial" charset="0"/>
              <a:buAutoNum type="arabicPeriod"/>
              <a:defRPr/>
            </a:pPr>
            <a:r>
              <a:rPr sz="2000" b="1" dirty="0" smtClean="0">
                <a:effectLst>
                  <a:outerShdw blurRad="38100" dist="38100" dir="2700000" algn="tl">
                    <a:srgbClr val="000000">
                      <a:alpha val="43137"/>
                    </a:srgbClr>
                  </a:outerShdw>
                </a:effectLst>
              </a:rPr>
              <a:t>What are the firm’s competitively important resources and capabilities?</a:t>
            </a:r>
          </a:p>
          <a:p>
            <a:pPr marL="457200" indent="-457200">
              <a:spcBef>
                <a:spcPct val="50000"/>
              </a:spcBef>
              <a:buSzPct val="100000"/>
              <a:buFont typeface="Arial" charset="0"/>
              <a:buAutoNum type="arabicPeriod"/>
              <a:defRPr/>
            </a:pPr>
            <a:r>
              <a:rPr sz="2000" b="1" dirty="0" smtClean="0">
                <a:effectLst>
                  <a:outerShdw blurRad="38100" dist="38100" dir="2700000" algn="tl">
                    <a:srgbClr val="000000">
                      <a:alpha val="43137"/>
                    </a:srgbClr>
                  </a:outerShdw>
                </a:effectLst>
              </a:rPr>
              <a:t>Is the firm able to take advantage of market opportunities and overcome external threats to its external well-being?</a:t>
            </a:r>
          </a:p>
          <a:p>
            <a:pPr marL="457200" indent="-457200">
              <a:spcBef>
                <a:spcPct val="50000"/>
              </a:spcBef>
              <a:buSzPct val="100000"/>
              <a:buFont typeface="Arial" charset="0"/>
              <a:buAutoNum type="arabicPeriod"/>
              <a:defRPr/>
            </a:pPr>
            <a:r>
              <a:rPr sz="2000" b="1" dirty="0" smtClean="0">
                <a:effectLst>
                  <a:outerShdw blurRad="38100" dist="38100" dir="2700000" algn="tl">
                    <a:srgbClr val="000000">
                      <a:alpha val="43137"/>
                    </a:srgbClr>
                  </a:outerShdw>
                </a:effectLst>
              </a:rPr>
              <a:t>Are the firm’s prices and costs competitive with those of key rivals, and does it have an appealing customer value proposition?</a:t>
            </a:r>
          </a:p>
          <a:p>
            <a:pPr marL="457200" indent="-457200">
              <a:spcBef>
                <a:spcPct val="50000"/>
              </a:spcBef>
              <a:buSzPct val="100000"/>
              <a:buFont typeface="Arial" charset="0"/>
              <a:buAutoNum type="arabicPeriod"/>
              <a:defRPr/>
            </a:pPr>
            <a:r>
              <a:rPr sz="2000" b="1" dirty="0" smtClean="0">
                <a:effectLst>
                  <a:outerShdw blurRad="38100" dist="38100" dir="2700000" algn="tl">
                    <a:srgbClr val="000000">
                      <a:alpha val="43137"/>
                    </a:srgbClr>
                  </a:outerShdw>
                </a:effectLst>
              </a:rPr>
              <a:t>Is the firm competitively stronger or weaker than key rivals?</a:t>
            </a:r>
          </a:p>
          <a:p>
            <a:pPr marL="457200" indent="-457200">
              <a:spcBef>
                <a:spcPct val="50000"/>
              </a:spcBef>
              <a:buSzPct val="100000"/>
              <a:buFont typeface="Arial" charset="0"/>
              <a:buAutoNum type="arabicPeriod"/>
              <a:defRPr/>
            </a:pPr>
            <a:r>
              <a:rPr sz="2000" b="1" dirty="0" smtClean="0">
                <a:effectLst>
                  <a:outerShdw blurRad="38100" dist="38100" dir="2700000" algn="tl">
                    <a:srgbClr val="000000">
                      <a:alpha val="43137"/>
                    </a:srgbClr>
                  </a:outerShdw>
                </a:effectLst>
              </a:rPr>
              <a:t>What strategic issues and problems merit front-burner managerial attention?</a:t>
            </a:r>
          </a:p>
        </p:txBody>
      </p:sp>
      <p:sp>
        <p:nvSpPr>
          <p:cNvPr id="2150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EA391B67-D168-4457-A956-A7A0A41933BD}" type="slidenum">
              <a:rPr lang="en-US" sz="1000" b="1">
                <a:latin typeface="Times New Roman" pitchFamily="18" charset="0"/>
              </a:rPr>
              <a:pPr algn="ctr"/>
              <a:t>3</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a:t>
            </a:r>
            <a:r>
              <a:rPr dirty="0" smtClean="0"/>
              <a:t>firm’s </a:t>
            </a:r>
            <a:r>
              <a:rPr b="1" dirty="0" smtClean="0"/>
              <a:t>strengths</a:t>
            </a:r>
            <a:r>
              <a:rPr dirty="0" smtClean="0"/>
              <a:t> represent </a:t>
            </a:r>
            <a:r>
              <a:rPr dirty="0"/>
              <a:t>its </a:t>
            </a:r>
            <a:r>
              <a:rPr dirty="0" smtClean="0"/>
              <a:t>competitive assets.</a:t>
            </a:r>
          </a:p>
          <a:p>
            <a:pPr>
              <a:defRPr/>
            </a:pPr>
            <a:r>
              <a:rPr dirty="0" smtClean="0"/>
              <a:t>A firm’s </a:t>
            </a:r>
            <a:r>
              <a:rPr b="1" dirty="0" smtClean="0"/>
              <a:t>weaknesses</a:t>
            </a:r>
            <a:r>
              <a:rPr dirty="0" smtClean="0"/>
              <a:t> are </a:t>
            </a:r>
            <a:r>
              <a:rPr dirty="0"/>
              <a:t>shortcomings </a:t>
            </a:r>
            <a:r>
              <a:rPr dirty="0" smtClean="0"/>
              <a:t>that constitute competitive liabilities</a:t>
            </a:r>
            <a:r>
              <a:rPr dirty="0"/>
              <a:t>.</a:t>
            </a:r>
          </a:p>
        </p:txBody>
      </p:sp>
      <p:sp>
        <p:nvSpPr>
          <p:cNvPr id="6656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21352D72-7372-4639-96B9-57EC1EACBA8D}" type="slidenum">
              <a:rPr lang="en-US" sz="1000" b="1">
                <a:latin typeface="Times New Roman" pitchFamily="18" charset="0"/>
              </a:rPr>
              <a:pPr algn="ctr"/>
              <a:t>30</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5613" y="317500"/>
            <a:ext cx="8212137" cy="1030288"/>
          </a:xfrm>
        </p:spPr>
        <p:txBody>
          <a:bodyPr/>
          <a:lstStyle/>
          <a:p>
            <a:pPr>
              <a:defRPr/>
            </a:pPr>
            <a:r>
              <a:rPr dirty="0" smtClean="0"/>
              <a:t>IDENTIFYING A COMPANY’S </a:t>
            </a:r>
            <a:br>
              <a:rPr dirty="0" smtClean="0"/>
            </a:br>
            <a:r>
              <a:rPr dirty="0" smtClean="0"/>
              <a:t>MARKET OPPORTUNITIES</a:t>
            </a:r>
          </a:p>
        </p:txBody>
      </p:sp>
      <p:sp>
        <p:nvSpPr>
          <p:cNvPr id="60419" name="Rectangle 3"/>
          <p:cNvSpPr>
            <a:spLocks noGrp="1" noChangeArrowheads="1"/>
          </p:cNvSpPr>
          <p:nvPr>
            <p:ph idx="1"/>
          </p:nvPr>
        </p:nvSpPr>
        <p:spPr>
          <a:xfrm>
            <a:off x="504825" y="1587500"/>
            <a:ext cx="7070725" cy="4829175"/>
          </a:xfrm>
        </p:spPr>
        <p:txBody>
          <a:bodyPr/>
          <a:lstStyle/>
          <a:p>
            <a:pPr>
              <a:defRPr/>
            </a:pPr>
            <a:r>
              <a:rPr dirty="0" smtClean="0"/>
              <a:t>Characteristics of Market Opportunities:</a:t>
            </a:r>
          </a:p>
          <a:p>
            <a:pPr lvl="1">
              <a:defRPr/>
            </a:pPr>
            <a:r>
              <a:rPr dirty="0" smtClean="0"/>
              <a:t>An absolute “must pursue” market</a:t>
            </a:r>
          </a:p>
          <a:p>
            <a:pPr lvl="2">
              <a:defRPr/>
            </a:pPr>
            <a:r>
              <a:rPr dirty="0" smtClean="0"/>
              <a:t>Represents much potential but is hidden </a:t>
            </a:r>
            <a:br>
              <a:rPr dirty="0" smtClean="0"/>
            </a:br>
            <a:r>
              <a:rPr dirty="0" smtClean="0"/>
              <a:t>in “fog of the future.”</a:t>
            </a:r>
          </a:p>
          <a:p>
            <a:pPr lvl="1">
              <a:defRPr/>
            </a:pPr>
            <a:r>
              <a:rPr dirty="0" smtClean="0"/>
              <a:t>A marginally interesting market</a:t>
            </a:r>
          </a:p>
          <a:p>
            <a:pPr lvl="2">
              <a:defRPr/>
            </a:pPr>
            <a:r>
              <a:rPr dirty="0" smtClean="0"/>
              <a:t>Presents high risk and questionable profit potential.</a:t>
            </a:r>
          </a:p>
          <a:p>
            <a:pPr lvl="1">
              <a:defRPr/>
            </a:pPr>
            <a:r>
              <a:rPr dirty="0" smtClean="0"/>
              <a:t>An unsuitable\mismatched market</a:t>
            </a:r>
          </a:p>
          <a:p>
            <a:pPr lvl="2">
              <a:defRPr/>
            </a:pPr>
            <a:r>
              <a:rPr dirty="0" smtClean="0"/>
              <a:t>Is best avoided as the firm’s strengths are not matched to market factors.</a:t>
            </a:r>
          </a:p>
        </p:txBody>
      </p:sp>
      <p:sp>
        <p:nvSpPr>
          <p:cNvPr id="6758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8BCC2564-0627-4E74-8E4A-9B171D943D2C}" type="slidenum">
              <a:rPr lang="en-US" sz="1000" b="1">
                <a:latin typeface="Times New Roman" pitchFamily="18" charset="0"/>
              </a:rPr>
              <a:pPr algn="ctr"/>
              <a:t>31</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company is well </a:t>
            </a:r>
            <a:r>
              <a:rPr dirty="0" smtClean="0"/>
              <a:t>advised to </a:t>
            </a:r>
            <a:r>
              <a:rPr dirty="0"/>
              <a:t>pass on a </a:t>
            </a:r>
            <a:r>
              <a:rPr dirty="0" smtClean="0"/>
              <a:t>particular market </a:t>
            </a:r>
            <a:r>
              <a:rPr dirty="0"/>
              <a:t>opportunity </a:t>
            </a:r>
            <a:r>
              <a:rPr dirty="0" smtClean="0"/>
              <a:t>unless it </a:t>
            </a:r>
            <a:r>
              <a:rPr dirty="0"/>
              <a:t>has or can acquire </a:t>
            </a:r>
            <a:r>
              <a:rPr dirty="0" smtClean="0"/>
              <a:t>the competencies </a:t>
            </a:r>
            <a:r>
              <a:rPr dirty="0"/>
              <a:t>needed </a:t>
            </a:r>
            <a:r>
              <a:rPr dirty="0" smtClean="0"/>
              <a:t>to capture </a:t>
            </a:r>
            <a:r>
              <a:rPr dirty="0"/>
              <a:t>it.</a:t>
            </a:r>
          </a:p>
        </p:txBody>
      </p:sp>
      <p:sp>
        <p:nvSpPr>
          <p:cNvPr id="69634"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BFDB84D4-F1FC-476F-BF97-5CFE69AACEF9}" type="slidenum">
              <a:rPr lang="en-US" sz="1000" b="1">
                <a:latin typeface="Times New Roman" pitchFamily="18" charset="0"/>
              </a:rPr>
              <a:pPr algn="ctr"/>
              <a:t>32</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5613" y="317500"/>
            <a:ext cx="8212137" cy="1030288"/>
          </a:xfrm>
        </p:spPr>
        <p:txBody>
          <a:bodyPr/>
          <a:lstStyle/>
          <a:p>
            <a:pPr>
              <a:defRPr/>
            </a:pPr>
            <a:r>
              <a:rPr dirty="0" smtClean="0"/>
              <a:t>IDENTIFYING THE THREATS TO A FIRM’S FUTURE PROFITABILITY</a:t>
            </a:r>
          </a:p>
        </p:txBody>
      </p:sp>
      <p:sp>
        <p:nvSpPr>
          <p:cNvPr id="62467" name="Rectangle 3"/>
          <p:cNvSpPr>
            <a:spLocks noGrp="1" noChangeArrowheads="1"/>
          </p:cNvSpPr>
          <p:nvPr>
            <p:ph idx="1"/>
          </p:nvPr>
        </p:nvSpPr>
        <p:spPr>
          <a:xfrm>
            <a:off x="504825" y="1587500"/>
            <a:ext cx="8126413" cy="4829175"/>
          </a:xfrm>
        </p:spPr>
        <p:txBody>
          <a:bodyPr/>
          <a:lstStyle/>
          <a:p>
            <a:pPr>
              <a:defRPr/>
            </a:pPr>
            <a:r>
              <a:rPr dirty="0" smtClean="0"/>
              <a:t>Types of Threats:</a:t>
            </a:r>
          </a:p>
          <a:p>
            <a:pPr lvl="1">
              <a:defRPr/>
            </a:pPr>
            <a:r>
              <a:rPr dirty="0" smtClean="0"/>
              <a:t>Normal course-of-business threats</a:t>
            </a:r>
          </a:p>
          <a:p>
            <a:pPr lvl="1">
              <a:defRPr/>
            </a:pPr>
            <a:r>
              <a:rPr dirty="0" smtClean="0"/>
              <a:t>Sudden-death (survival) threats</a:t>
            </a:r>
          </a:p>
          <a:p>
            <a:pPr>
              <a:defRPr/>
            </a:pPr>
            <a:r>
              <a:rPr dirty="0" smtClean="0"/>
              <a:t>Considering Threats:</a:t>
            </a:r>
          </a:p>
          <a:p>
            <a:pPr lvl="1">
              <a:defRPr/>
            </a:pPr>
            <a:r>
              <a:rPr dirty="0" smtClean="0"/>
              <a:t>Identify the threats to the firm’s future prospects.</a:t>
            </a:r>
          </a:p>
          <a:p>
            <a:pPr lvl="1">
              <a:defRPr/>
            </a:pPr>
            <a:r>
              <a:rPr dirty="0" smtClean="0"/>
              <a:t>Evaluate what strategic actions can be taken to neutralize or lessen their impact.</a:t>
            </a:r>
          </a:p>
        </p:txBody>
      </p:sp>
      <p:sp>
        <p:nvSpPr>
          <p:cNvPr id="7065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9C999AC6-049F-4A91-AEDC-E0020C986729}" type="slidenum">
              <a:rPr lang="en-US" sz="1000" b="1">
                <a:latin typeface="Times New Roman" pitchFamily="18" charset="0"/>
              </a:rPr>
              <a:pPr algn="ctr"/>
              <a:t>33</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04800" y="409575"/>
            <a:ext cx="1687513" cy="369888"/>
          </a:xfrm>
          <a:prstGeom prst="rect">
            <a:avLst/>
          </a:prstGeom>
          <a:noFill/>
          <a:ln w="9525">
            <a:noFill/>
            <a:miter lim="800000"/>
            <a:headEnd/>
            <a:tailEnd/>
          </a:ln>
        </p:spPr>
        <p:txBody>
          <a:bodyPr lIns="0" rIns="0">
            <a:spAutoFit/>
          </a:bodyPr>
          <a:lstStyle/>
          <a:p>
            <a:pPr>
              <a:spcBef>
                <a:spcPct val="50000"/>
              </a:spcBef>
              <a:defRPr/>
            </a:pPr>
            <a:r>
              <a:rPr lang="en-US" sz="1800" b="1" dirty="0">
                <a:solidFill>
                  <a:schemeClr val="accent1">
                    <a:lumMod val="50000"/>
                  </a:schemeClr>
                </a:solidFill>
                <a:cs typeface="+mn-cs"/>
              </a:rPr>
              <a:t>TABLE 4.3</a:t>
            </a:r>
            <a:endParaRPr lang="en-US" sz="1800" b="1" dirty="0">
              <a:solidFill>
                <a:schemeClr val="accent1">
                  <a:lumMod val="50000"/>
                </a:schemeClr>
              </a:solidFill>
            </a:endParaRPr>
          </a:p>
        </p:txBody>
      </p:sp>
      <p:sp>
        <p:nvSpPr>
          <p:cNvPr id="72706" name="Text Box 3"/>
          <p:cNvSpPr txBox="1">
            <a:spLocks noChangeArrowheads="1"/>
          </p:cNvSpPr>
          <p:nvPr/>
        </p:nvSpPr>
        <p:spPr bwMode="auto">
          <a:xfrm>
            <a:off x="1822450" y="406400"/>
            <a:ext cx="6354763" cy="646113"/>
          </a:xfrm>
          <a:prstGeom prst="rect">
            <a:avLst/>
          </a:prstGeom>
          <a:noFill/>
          <a:ln w="9525">
            <a:noFill/>
            <a:miter lim="800000"/>
            <a:headEnd/>
            <a:tailEnd/>
          </a:ln>
        </p:spPr>
        <p:txBody>
          <a:bodyPr>
            <a:spAutoFit/>
          </a:bodyPr>
          <a:lstStyle/>
          <a:p>
            <a:pPr>
              <a:spcBef>
                <a:spcPct val="50000"/>
              </a:spcBef>
            </a:pPr>
            <a:r>
              <a:rPr lang="en-US" sz="1800" b="1"/>
              <a:t>What to Look for in Identifying a Firm’s Strengths, Weaknesses, Opportunities, and Threats</a:t>
            </a:r>
          </a:p>
        </p:txBody>
      </p:sp>
      <p:pic>
        <p:nvPicPr>
          <p:cNvPr id="72707" name="Picture 3"/>
          <p:cNvPicPr>
            <a:picLocks noChangeAspect="1" noChangeArrowheads="1"/>
          </p:cNvPicPr>
          <p:nvPr/>
        </p:nvPicPr>
        <p:blipFill>
          <a:blip r:embed="rId3"/>
          <a:srcRect/>
          <a:stretch>
            <a:fillRect/>
          </a:stretch>
        </p:blipFill>
        <p:spPr bwMode="auto">
          <a:xfrm>
            <a:off x="266700" y="1120775"/>
            <a:ext cx="8610600" cy="5381625"/>
          </a:xfrm>
          <a:prstGeom prst="rect">
            <a:avLst/>
          </a:prstGeom>
          <a:noFill/>
          <a:ln w="19050">
            <a:solidFill>
              <a:schemeClr val="tx1"/>
            </a:solidFill>
            <a:miter lim="800000"/>
            <a:headEnd/>
            <a:tailEnd/>
          </a:ln>
        </p:spPr>
      </p:pic>
      <p:sp>
        <p:nvSpPr>
          <p:cNvPr id="72708"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4C8307A6-62A2-4807-BF5A-1A808BEF1C92}" type="slidenum">
              <a:rPr lang="en-US" sz="1000" b="1">
                <a:latin typeface="Times New Roman" pitchFamily="18" charset="0"/>
              </a:rPr>
              <a:pPr algn="ctr"/>
              <a:t>34</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04800" y="409575"/>
            <a:ext cx="1687513" cy="369888"/>
          </a:xfrm>
          <a:prstGeom prst="rect">
            <a:avLst/>
          </a:prstGeom>
          <a:noFill/>
          <a:ln w="9525">
            <a:noFill/>
            <a:miter lim="800000"/>
            <a:headEnd/>
            <a:tailEnd/>
          </a:ln>
        </p:spPr>
        <p:txBody>
          <a:bodyPr lIns="0" rIns="0">
            <a:spAutoFit/>
          </a:bodyPr>
          <a:lstStyle/>
          <a:p>
            <a:pPr>
              <a:spcBef>
                <a:spcPct val="50000"/>
              </a:spcBef>
              <a:defRPr/>
            </a:pPr>
            <a:r>
              <a:rPr lang="en-US" sz="1800" b="1" dirty="0">
                <a:solidFill>
                  <a:schemeClr val="accent1">
                    <a:lumMod val="50000"/>
                  </a:schemeClr>
                </a:solidFill>
                <a:cs typeface="+mn-cs"/>
              </a:rPr>
              <a:t>TABLE 4.3</a:t>
            </a:r>
            <a:endParaRPr lang="en-US" sz="1800" b="1" dirty="0">
              <a:solidFill>
                <a:schemeClr val="accent1">
                  <a:lumMod val="50000"/>
                </a:schemeClr>
              </a:solidFill>
            </a:endParaRPr>
          </a:p>
        </p:txBody>
      </p:sp>
      <p:sp>
        <p:nvSpPr>
          <p:cNvPr id="74754" name="Text Box 3"/>
          <p:cNvSpPr txBox="1">
            <a:spLocks noChangeArrowheads="1"/>
          </p:cNvSpPr>
          <p:nvPr/>
        </p:nvSpPr>
        <p:spPr bwMode="auto">
          <a:xfrm>
            <a:off x="1822450" y="406400"/>
            <a:ext cx="6354763" cy="646113"/>
          </a:xfrm>
          <a:prstGeom prst="rect">
            <a:avLst/>
          </a:prstGeom>
          <a:noFill/>
          <a:ln w="9525">
            <a:noFill/>
            <a:miter lim="800000"/>
            <a:headEnd/>
            <a:tailEnd/>
          </a:ln>
        </p:spPr>
        <p:txBody>
          <a:bodyPr>
            <a:spAutoFit/>
          </a:bodyPr>
          <a:lstStyle/>
          <a:p>
            <a:pPr>
              <a:spcBef>
                <a:spcPct val="50000"/>
              </a:spcBef>
            </a:pPr>
            <a:r>
              <a:rPr lang="en-US" sz="1800" b="1"/>
              <a:t>What to Look for in Identifying a Firm’s Strengths, Weaknesses, Opportunities, and Threats (cont’d)</a:t>
            </a:r>
          </a:p>
        </p:txBody>
      </p:sp>
      <p:pic>
        <p:nvPicPr>
          <p:cNvPr id="74755" name="Picture 2"/>
          <p:cNvPicPr>
            <a:picLocks noChangeAspect="1" noChangeArrowheads="1"/>
          </p:cNvPicPr>
          <p:nvPr/>
        </p:nvPicPr>
        <p:blipFill>
          <a:blip r:embed="rId3"/>
          <a:srcRect/>
          <a:stretch>
            <a:fillRect/>
          </a:stretch>
        </p:blipFill>
        <p:spPr bwMode="auto">
          <a:xfrm>
            <a:off x="242888" y="1116013"/>
            <a:ext cx="8658225" cy="4924425"/>
          </a:xfrm>
          <a:prstGeom prst="rect">
            <a:avLst/>
          </a:prstGeom>
          <a:noFill/>
          <a:ln w="19050">
            <a:solidFill>
              <a:schemeClr val="tx1"/>
            </a:solidFill>
            <a:miter lim="800000"/>
            <a:headEnd/>
            <a:tailEnd/>
          </a:ln>
        </p:spPr>
      </p:pic>
      <p:sp>
        <p:nvSpPr>
          <p:cNvPr id="7475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F3437BA4-20D2-412B-AFCF-2FD9215B731A}" type="slidenum">
              <a:rPr lang="en-US" sz="1000" b="1">
                <a:latin typeface="Times New Roman" pitchFamily="18" charset="0"/>
              </a:rPr>
              <a:pPr algn="ctr"/>
              <a:t>35</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Simply making lists </a:t>
            </a:r>
            <a:r>
              <a:rPr dirty="0" smtClean="0"/>
              <a:t>of a </a:t>
            </a:r>
            <a:r>
              <a:rPr dirty="0"/>
              <a:t>company’s strengths</a:t>
            </a:r>
            <a:r>
              <a:rPr dirty="0" smtClean="0"/>
              <a:t>, weaknesses</a:t>
            </a:r>
            <a:r>
              <a:rPr dirty="0"/>
              <a:t>, opportunities</a:t>
            </a:r>
            <a:r>
              <a:rPr dirty="0" smtClean="0"/>
              <a:t>, and </a:t>
            </a:r>
            <a:r>
              <a:rPr dirty="0"/>
              <a:t>threats is not enough</a:t>
            </a:r>
            <a:r>
              <a:rPr dirty="0" smtClean="0"/>
              <a:t>; the </a:t>
            </a:r>
            <a:r>
              <a:rPr dirty="0"/>
              <a:t>payoff from </a:t>
            </a:r>
            <a:r>
              <a:rPr dirty="0" smtClean="0"/>
              <a:t>SWOT analysis </a:t>
            </a:r>
            <a:r>
              <a:rPr dirty="0"/>
              <a:t>comes </a:t>
            </a:r>
            <a:r>
              <a:rPr dirty="0" smtClean="0"/>
              <a:t>from the </a:t>
            </a:r>
            <a:r>
              <a:rPr dirty="0"/>
              <a:t>conclusions </a:t>
            </a:r>
            <a:r>
              <a:rPr dirty="0" smtClean="0"/>
              <a:t>about a </a:t>
            </a:r>
            <a:r>
              <a:rPr dirty="0"/>
              <a:t>company’s </a:t>
            </a:r>
            <a:r>
              <a:rPr dirty="0" smtClean="0"/>
              <a:t>situation and </a:t>
            </a:r>
            <a:r>
              <a:rPr dirty="0"/>
              <a:t>the implications </a:t>
            </a:r>
            <a:r>
              <a:rPr dirty="0" smtClean="0"/>
              <a:t>for strategy </a:t>
            </a:r>
            <a:r>
              <a:rPr dirty="0"/>
              <a:t>improvement </a:t>
            </a:r>
            <a:r>
              <a:rPr dirty="0" smtClean="0"/>
              <a:t>that flow </a:t>
            </a:r>
            <a:r>
              <a:rPr dirty="0"/>
              <a:t>from the four lists.</a:t>
            </a:r>
          </a:p>
        </p:txBody>
      </p:sp>
      <p:sp>
        <p:nvSpPr>
          <p:cNvPr id="7680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945D491E-0B97-4C69-ADBE-3FD86DC607B2}" type="slidenum">
              <a:rPr lang="en-US" sz="1000" b="1">
                <a:latin typeface="Times New Roman" pitchFamily="18" charset="0"/>
              </a:rPr>
              <a:pPr algn="ctr"/>
              <a:t>36</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28650" y="400050"/>
            <a:ext cx="8274050" cy="720725"/>
          </a:xfrm>
        </p:spPr>
        <p:txBody>
          <a:bodyPr/>
          <a:lstStyle/>
          <a:p>
            <a:pPr>
              <a:defRPr/>
            </a:pPr>
            <a:r>
              <a:rPr dirty="0" smtClean="0"/>
              <a:t>WHAT DO SWOT LISTINGS REVEAL?</a:t>
            </a:r>
          </a:p>
        </p:txBody>
      </p:sp>
      <p:sp>
        <p:nvSpPr>
          <p:cNvPr id="64515" name="Rectangle 3"/>
          <p:cNvSpPr>
            <a:spLocks noGrp="1" noChangeArrowheads="1"/>
          </p:cNvSpPr>
          <p:nvPr>
            <p:ph idx="1"/>
          </p:nvPr>
        </p:nvSpPr>
        <p:spPr>
          <a:xfrm>
            <a:off x="504825" y="1300163"/>
            <a:ext cx="8001000" cy="5116512"/>
          </a:xfrm>
        </p:spPr>
        <p:txBody>
          <a:bodyPr/>
          <a:lstStyle/>
          <a:p>
            <a:pPr>
              <a:defRPr/>
            </a:pPr>
            <a:r>
              <a:rPr dirty="0" smtClean="0"/>
              <a:t>SWOT Analysis Involves:</a:t>
            </a:r>
          </a:p>
          <a:p>
            <a:pPr lvl="1">
              <a:defRPr/>
            </a:pPr>
            <a:r>
              <a:rPr dirty="0" smtClean="0"/>
              <a:t>Drawing conclusions from the SWOT listings </a:t>
            </a:r>
            <a:br>
              <a:rPr dirty="0" smtClean="0"/>
            </a:br>
            <a:r>
              <a:rPr dirty="0" smtClean="0"/>
              <a:t>about the firm’s overall situation.</a:t>
            </a:r>
          </a:p>
          <a:p>
            <a:pPr lvl="1">
              <a:defRPr/>
            </a:pPr>
            <a:r>
              <a:rPr dirty="0" smtClean="0"/>
              <a:t>Translating these conclusions into </a:t>
            </a:r>
            <a:br>
              <a:rPr dirty="0" smtClean="0"/>
            </a:br>
            <a:r>
              <a:rPr dirty="0" smtClean="0"/>
              <a:t>strategic actions by the firm that:</a:t>
            </a:r>
          </a:p>
          <a:p>
            <a:pPr lvl="2">
              <a:defRPr/>
            </a:pPr>
            <a:r>
              <a:rPr dirty="0" smtClean="0"/>
              <a:t>Match its strategy to its internal strengths and </a:t>
            </a:r>
            <a:br>
              <a:rPr dirty="0" smtClean="0"/>
            </a:br>
            <a:r>
              <a:rPr dirty="0" smtClean="0"/>
              <a:t>to market opportunities.</a:t>
            </a:r>
          </a:p>
          <a:p>
            <a:pPr lvl="2">
              <a:defRPr/>
            </a:pPr>
            <a:r>
              <a:rPr dirty="0" smtClean="0"/>
              <a:t>Correct important weaknesses and defend it </a:t>
            </a:r>
            <a:br>
              <a:rPr dirty="0" smtClean="0"/>
            </a:br>
            <a:r>
              <a:rPr dirty="0" smtClean="0"/>
              <a:t>against external threats.</a:t>
            </a:r>
          </a:p>
        </p:txBody>
      </p:sp>
      <p:sp>
        <p:nvSpPr>
          <p:cNvPr id="7782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85FDEB1F-0CF6-4A6B-89FD-7EA48E704424}" type="slidenum">
              <a:rPr lang="en-US" sz="1000" b="1">
                <a:latin typeface="Times New Roman" pitchFamily="18" charset="0"/>
              </a:rPr>
              <a:pPr algn="ctr"/>
              <a:t>37</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3"/>
          <p:cNvSpPr txBox="1">
            <a:spLocks noChangeArrowheads="1"/>
          </p:cNvSpPr>
          <p:nvPr/>
        </p:nvSpPr>
        <p:spPr bwMode="auto">
          <a:xfrm>
            <a:off x="1574800" y="417513"/>
            <a:ext cx="7123113" cy="584200"/>
          </a:xfrm>
          <a:prstGeom prst="rect">
            <a:avLst/>
          </a:prstGeom>
          <a:noFill/>
          <a:ln w="9525">
            <a:noFill/>
            <a:miter lim="800000"/>
            <a:headEnd/>
            <a:tailEnd/>
          </a:ln>
        </p:spPr>
        <p:txBody>
          <a:bodyPr>
            <a:spAutoFit/>
          </a:bodyPr>
          <a:lstStyle/>
          <a:p>
            <a:pPr>
              <a:spcBef>
                <a:spcPct val="50000"/>
              </a:spcBef>
            </a:pPr>
            <a:r>
              <a:rPr lang="en-US" sz="1600" b="1"/>
              <a:t>The Steps Involved in SWOT Analysis: Identify the Four Components of SWOT, Draw Conclusions, Translate Implications into Strategic Actions</a:t>
            </a:r>
          </a:p>
        </p:txBody>
      </p:sp>
      <p:sp>
        <p:nvSpPr>
          <p:cNvPr id="79874" name="Text Box 3"/>
          <p:cNvSpPr txBox="1">
            <a:spLocks noChangeArrowheads="1"/>
          </p:cNvSpPr>
          <p:nvPr/>
        </p:nvSpPr>
        <p:spPr bwMode="auto">
          <a:xfrm>
            <a:off x="379413" y="409575"/>
            <a:ext cx="1365250" cy="338138"/>
          </a:xfrm>
          <a:prstGeom prst="rect">
            <a:avLst/>
          </a:prstGeom>
          <a:noFill/>
          <a:ln w="9525">
            <a:noFill/>
            <a:miter lim="800000"/>
            <a:headEnd/>
            <a:tailEnd/>
          </a:ln>
        </p:spPr>
        <p:txBody>
          <a:bodyPr lIns="0" rIns="0">
            <a:spAutoFit/>
          </a:bodyPr>
          <a:lstStyle/>
          <a:p>
            <a:pPr>
              <a:spcBef>
                <a:spcPct val="50000"/>
              </a:spcBef>
            </a:pPr>
            <a:r>
              <a:rPr lang="en-US" sz="1600" b="1">
                <a:solidFill>
                  <a:srgbClr val="CC6600"/>
                </a:solidFill>
              </a:rPr>
              <a:t>FIGURE 4.2</a:t>
            </a:r>
          </a:p>
        </p:txBody>
      </p:sp>
      <p:sp>
        <p:nvSpPr>
          <p:cNvPr id="79875" name="Line 4"/>
          <p:cNvSpPr>
            <a:spLocks noChangeShapeType="1"/>
          </p:cNvSpPr>
          <p:nvPr/>
        </p:nvSpPr>
        <p:spPr bwMode="auto">
          <a:xfrm>
            <a:off x="379413" y="1044575"/>
            <a:ext cx="8375650" cy="0"/>
          </a:xfrm>
          <a:prstGeom prst="line">
            <a:avLst/>
          </a:prstGeom>
          <a:noFill/>
          <a:ln w="57150">
            <a:solidFill>
              <a:srgbClr val="CC6600"/>
            </a:solidFill>
            <a:round/>
            <a:headEnd/>
            <a:tailEnd/>
          </a:ln>
        </p:spPr>
        <p:txBody>
          <a:bodyPr/>
          <a:lstStyle/>
          <a:p>
            <a:endParaRPr lang="en-US"/>
          </a:p>
        </p:txBody>
      </p:sp>
      <p:pic>
        <p:nvPicPr>
          <p:cNvPr id="79876" name="Picture 2"/>
          <p:cNvPicPr>
            <a:picLocks noChangeAspect="1" noChangeArrowheads="1"/>
          </p:cNvPicPr>
          <p:nvPr/>
        </p:nvPicPr>
        <p:blipFill>
          <a:blip r:embed="rId3"/>
          <a:srcRect/>
          <a:stretch>
            <a:fillRect/>
          </a:stretch>
        </p:blipFill>
        <p:spPr bwMode="auto">
          <a:xfrm>
            <a:off x="1119188" y="1223963"/>
            <a:ext cx="6905625" cy="5219700"/>
          </a:xfrm>
          <a:prstGeom prst="rect">
            <a:avLst/>
          </a:prstGeom>
          <a:noFill/>
          <a:ln w="9525">
            <a:noFill/>
            <a:miter lim="800000"/>
            <a:headEnd/>
            <a:tailEnd/>
          </a:ln>
        </p:spPr>
      </p:pic>
      <p:sp>
        <p:nvSpPr>
          <p:cNvPr id="7987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E18C6392-0173-421D-B569-590B8B05511D}" type="slidenum">
              <a:rPr lang="en-US" sz="1000" b="1">
                <a:latin typeface="Times New Roman" pitchFamily="18" charset="0"/>
              </a:rPr>
              <a:pPr algn="ctr"/>
              <a:t>38</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0050"/>
            <a:ext cx="8274050" cy="720725"/>
          </a:xfrm>
        </p:spPr>
        <p:txBody>
          <a:bodyPr/>
          <a:lstStyle/>
          <a:p>
            <a:pPr>
              <a:defRPr/>
            </a:pPr>
            <a:r>
              <a:rPr dirty="0" smtClean="0"/>
              <a:t>USING SWOT ANALYSIS </a:t>
            </a:r>
            <a:endParaRPr dirty="0"/>
          </a:p>
        </p:txBody>
      </p:sp>
      <p:sp>
        <p:nvSpPr>
          <p:cNvPr id="3" name="Content Placeholder 2"/>
          <p:cNvSpPr>
            <a:spLocks noGrp="1"/>
          </p:cNvSpPr>
          <p:nvPr>
            <p:ph idx="1"/>
          </p:nvPr>
        </p:nvSpPr>
        <p:spPr>
          <a:xfrm>
            <a:off x="504825" y="1128713"/>
            <a:ext cx="7421563" cy="5118100"/>
          </a:xfrm>
        </p:spPr>
        <p:txBody>
          <a:bodyPr/>
          <a:lstStyle/>
          <a:p>
            <a:pPr>
              <a:spcBef>
                <a:spcPts val="600"/>
              </a:spcBef>
              <a:defRPr/>
            </a:pPr>
            <a:r>
              <a:rPr sz="2000" dirty="0" smtClean="0"/>
              <a:t>What </a:t>
            </a:r>
            <a:r>
              <a:rPr sz="2000" dirty="0"/>
              <a:t>are the attractive aspects of the </a:t>
            </a:r>
            <a:r>
              <a:rPr sz="2000" dirty="0" smtClean="0"/>
              <a:t>firm’s </a:t>
            </a:r>
            <a:r>
              <a:rPr sz="2000" dirty="0"/>
              <a:t>situation?</a:t>
            </a:r>
          </a:p>
          <a:p>
            <a:pPr>
              <a:spcBef>
                <a:spcPts val="600"/>
              </a:spcBef>
              <a:defRPr/>
            </a:pPr>
            <a:r>
              <a:rPr sz="2000" dirty="0" smtClean="0"/>
              <a:t>What </a:t>
            </a:r>
            <a:r>
              <a:rPr sz="2000" dirty="0"/>
              <a:t>aspects are of the most concern?</a:t>
            </a:r>
          </a:p>
          <a:p>
            <a:pPr>
              <a:spcBef>
                <a:spcPts val="600"/>
              </a:spcBef>
              <a:defRPr/>
            </a:pPr>
            <a:r>
              <a:rPr sz="2000" dirty="0" smtClean="0"/>
              <a:t>Are </a:t>
            </a:r>
            <a:r>
              <a:rPr sz="2000" dirty="0"/>
              <a:t>the </a:t>
            </a:r>
            <a:r>
              <a:rPr sz="2000" dirty="0" smtClean="0"/>
              <a:t>firm’s </a:t>
            </a:r>
            <a:r>
              <a:rPr sz="2000" dirty="0"/>
              <a:t>internal strengths and competitive assets sufficiently strong </a:t>
            </a:r>
            <a:r>
              <a:rPr sz="2000" dirty="0" smtClean="0"/>
              <a:t>to enable </a:t>
            </a:r>
            <a:r>
              <a:rPr sz="2000" dirty="0"/>
              <a:t>it to compete successfully?</a:t>
            </a:r>
          </a:p>
          <a:p>
            <a:pPr>
              <a:spcBef>
                <a:spcPts val="600"/>
              </a:spcBef>
              <a:defRPr/>
            </a:pPr>
            <a:r>
              <a:rPr sz="2000" dirty="0" smtClean="0"/>
              <a:t>Are </a:t>
            </a:r>
            <a:r>
              <a:rPr sz="2000" dirty="0"/>
              <a:t>the </a:t>
            </a:r>
            <a:r>
              <a:rPr sz="2000" dirty="0" smtClean="0"/>
              <a:t>firm’s </a:t>
            </a:r>
            <a:r>
              <a:rPr sz="2000" dirty="0"/>
              <a:t>weaknesses and competitive </a:t>
            </a:r>
            <a:r>
              <a:rPr sz="2000" dirty="0" smtClean="0"/>
              <a:t>deficiencies  </a:t>
            </a:r>
            <a:r>
              <a:rPr sz="2000" dirty="0"/>
              <a:t>correctable, or could they </a:t>
            </a:r>
            <a:r>
              <a:rPr sz="2000" dirty="0" smtClean="0"/>
              <a:t>be </a:t>
            </a:r>
            <a:r>
              <a:rPr sz="2000" dirty="0"/>
              <a:t>fatal if not remedied soon?</a:t>
            </a:r>
          </a:p>
          <a:p>
            <a:pPr>
              <a:spcBef>
                <a:spcPts val="600"/>
              </a:spcBef>
              <a:defRPr/>
            </a:pPr>
            <a:r>
              <a:rPr sz="2000" dirty="0" smtClean="0"/>
              <a:t>Do </a:t>
            </a:r>
            <a:r>
              <a:rPr sz="2000" dirty="0"/>
              <a:t>the </a:t>
            </a:r>
            <a:r>
              <a:rPr sz="2000" dirty="0" smtClean="0"/>
              <a:t>firm’s </a:t>
            </a:r>
            <a:r>
              <a:rPr sz="2000" dirty="0"/>
              <a:t>strengths outweigh its weaknesses by an attractive margin?</a:t>
            </a:r>
          </a:p>
          <a:p>
            <a:pPr>
              <a:spcBef>
                <a:spcPts val="600"/>
              </a:spcBef>
              <a:defRPr/>
            </a:pPr>
            <a:r>
              <a:rPr sz="2000" dirty="0" smtClean="0"/>
              <a:t>Does </a:t>
            </a:r>
            <a:r>
              <a:rPr sz="2000" dirty="0"/>
              <a:t>the </a:t>
            </a:r>
            <a:r>
              <a:rPr sz="2000" dirty="0" smtClean="0"/>
              <a:t>firm </a:t>
            </a:r>
            <a:r>
              <a:rPr sz="2000" dirty="0"/>
              <a:t>have attractive market opportunities </a:t>
            </a:r>
            <a:r>
              <a:rPr sz="2000" dirty="0" smtClean="0"/>
              <a:t/>
            </a:r>
            <a:br>
              <a:rPr sz="2000" dirty="0" smtClean="0"/>
            </a:br>
            <a:r>
              <a:rPr sz="2000" dirty="0" smtClean="0"/>
              <a:t>that </a:t>
            </a:r>
            <a:r>
              <a:rPr sz="2000" dirty="0"/>
              <a:t>are well suited to </a:t>
            </a:r>
            <a:r>
              <a:rPr sz="2000" dirty="0" smtClean="0"/>
              <a:t>its internal </a:t>
            </a:r>
            <a:r>
              <a:rPr sz="2000" dirty="0"/>
              <a:t>strengths? </a:t>
            </a:r>
            <a:endParaRPr sz="2000" dirty="0" smtClean="0"/>
          </a:p>
          <a:p>
            <a:pPr>
              <a:spcBef>
                <a:spcPts val="600"/>
              </a:spcBef>
              <a:defRPr/>
            </a:pPr>
            <a:r>
              <a:rPr sz="2000" dirty="0" smtClean="0"/>
              <a:t>Does </a:t>
            </a:r>
            <a:r>
              <a:rPr sz="2000" dirty="0"/>
              <a:t>the </a:t>
            </a:r>
            <a:r>
              <a:rPr sz="2000" dirty="0" smtClean="0"/>
              <a:t>firm lack </a:t>
            </a:r>
            <a:r>
              <a:rPr sz="2000" dirty="0"/>
              <a:t>the competitive assets </a:t>
            </a:r>
            <a:r>
              <a:rPr sz="2000" dirty="0" smtClean="0"/>
              <a:t>(internal strengths)  to </a:t>
            </a:r>
            <a:r>
              <a:rPr sz="2000" dirty="0"/>
              <a:t>pursue </a:t>
            </a:r>
            <a:r>
              <a:rPr sz="2000" dirty="0" smtClean="0"/>
              <a:t>the most attractive </a:t>
            </a:r>
            <a:r>
              <a:rPr sz="2000" dirty="0"/>
              <a:t>opportunities?</a:t>
            </a:r>
          </a:p>
          <a:p>
            <a:pPr>
              <a:spcBef>
                <a:spcPts val="600"/>
              </a:spcBef>
              <a:defRPr/>
            </a:pPr>
            <a:r>
              <a:rPr sz="2000" dirty="0" smtClean="0"/>
              <a:t>Where </a:t>
            </a:r>
            <a:r>
              <a:rPr sz="2000" dirty="0"/>
              <a:t>on a scale of 1 to 10 </a:t>
            </a:r>
            <a:r>
              <a:rPr sz="2000" dirty="0" smtClean="0"/>
              <a:t>(1 = weak and 10 = </a:t>
            </a:r>
            <a:r>
              <a:rPr sz="2000" dirty="0"/>
              <a:t>strong) </a:t>
            </a:r>
            <a:r>
              <a:rPr sz="2000" dirty="0" smtClean="0"/>
              <a:t/>
            </a:r>
            <a:br>
              <a:rPr sz="2000" dirty="0" smtClean="0"/>
            </a:br>
            <a:r>
              <a:rPr sz="2000" dirty="0" smtClean="0"/>
              <a:t>do </a:t>
            </a:r>
            <a:r>
              <a:rPr sz="2000" dirty="0"/>
              <a:t>the </a:t>
            </a:r>
            <a:r>
              <a:rPr sz="2000" dirty="0" smtClean="0"/>
              <a:t>firm’s </a:t>
            </a:r>
            <a:r>
              <a:rPr sz="2000" dirty="0"/>
              <a:t>overall situation and future </a:t>
            </a:r>
            <a:r>
              <a:rPr sz="2000" dirty="0" smtClean="0"/>
              <a:t>prospects rank</a:t>
            </a:r>
            <a:r>
              <a:rPr sz="2000" dirty="0"/>
              <a:t>?</a:t>
            </a:r>
          </a:p>
        </p:txBody>
      </p:sp>
      <p:sp>
        <p:nvSpPr>
          <p:cNvPr id="8192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D013E733-1F6B-47A8-AA73-2D83DF60C3F8}" type="slidenum">
              <a:rPr lang="en-US" sz="1000" b="1">
                <a:latin typeface="Times New Roman" pitchFamily="18" charset="0"/>
              </a:rPr>
              <a:pPr algn="ctr"/>
              <a:t>39</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5613" y="317500"/>
            <a:ext cx="8212137" cy="1030288"/>
          </a:xfrm>
        </p:spPr>
        <p:txBody>
          <a:bodyPr/>
          <a:lstStyle/>
          <a:p>
            <a:pPr>
              <a:defRPr/>
            </a:pPr>
            <a:r>
              <a:rPr dirty="0" smtClean="0"/>
              <a:t>QUESTION 1: HOW WELL IS THE FIRM’S PRESENT STRATEGY WORKING?</a:t>
            </a:r>
          </a:p>
        </p:txBody>
      </p:sp>
      <p:sp>
        <p:nvSpPr>
          <p:cNvPr id="33795" name="Rectangle 3"/>
          <p:cNvSpPr>
            <a:spLocks noGrp="1" noChangeArrowheads="1"/>
          </p:cNvSpPr>
          <p:nvPr>
            <p:ph idx="1"/>
          </p:nvPr>
        </p:nvSpPr>
        <p:spPr>
          <a:xfrm>
            <a:off x="611188" y="1587500"/>
            <a:ext cx="7894637" cy="4829175"/>
          </a:xfrm>
        </p:spPr>
        <p:txBody>
          <a:bodyPr/>
          <a:lstStyle/>
          <a:p>
            <a:pPr>
              <a:defRPr/>
            </a:pPr>
            <a:r>
              <a:rPr dirty="0" smtClean="0"/>
              <a:t>Best indicators of a well-conceived, </a:t>
            </a:r>
            <a:br>
              <a:rPr dirty="0" smtClean="0"/>
            </a:br>
            <a:r>
              <a:rPr dirty="0" smtClean="0"/>
              <a:t>well-executed strategy:</a:t>
            </a:r>
          </a:p>
          <a:p>
            <a:pPr lvl="1">
              <a:defRPr/>
            </a:pPr>
            <a:r>
              <a:rPr dirty="0" smtClean="0"/>
              <a:t>The firm is achieving its stated financial and strategic objectives.</a:t>
            </a:r>
          </a:p>
          <a:p>
            <a:pPr lvl="1">
              <a:defRPr/>
            </a:pPr>
            <a:r>
              <a:rPr dirty="0" smtClean="0"/>
              <a:t>The firm is an above-average industry performer.</a:t>
            </a:r>
          </a:p>
        </p:txBody>
      </p:sp>
      <p:sp>
        <p:nvSpPr>
          <p:cNvPr id="2355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B5262660-190A-4F52-8C89-EECAADD88A18}" type="slidenum">
              <a:rPr lang="en-US" sz="1000" b="1">
                <a:latin typeface="Times New Roman" pitchFamily="18" charset="0"/>
              </a:rPr>
              <a:pPr algn="ctr"/>
              <a:t>4</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5250" y="327025"/>
            <a:ext cx="8932863" cy="1250950"/>
          </a:xfrm>
        </p:spPr>
        <p:txBody>
          <a:bodyPr/>
          <a:lstStyle/>
          <a:p>
            <a:pPr>
              <a:defRPr/>
            </a:pPr>
            <a:r>
              <a:rPr dirty="0" smtClean="0"/>
              <a:t>QUESTION 4: ARE THE COMPANY’S COST</a:t>
            </a:r>
            <a:br>
              <a:rPr dirty="0" smtClean="0"/>
            </a:br>
            <a:r>
              <a:rPr dirty="0" smtClean="0"/>
              <a:t>STRUCTURE </a:t>
            </a:r>
            <a:r>
              <a:rPr dirty="0"/>
              <a:t>AND CUSTOMER </a:t>
            </a:r>
            <a:r>
              <a:rPr dirty="0" smtClean="0"/>
              <a:t>VALUE</a:t>
            </a:r>
            <a:br>
              <a:rPr dirty="0" smtClean="0"/>
            </a:br>
            <a:r>
              <a:rPr dirty="0" smtClean="0"/>
              <a:t>PROPOSITION </a:t>
            </a:r>
            <a:r>
              <a:rPr dirty="0"/>
              <a:t>COMPETITIVE?</a:t>
            </a:r>
            <a:endParaRPr dirty="0" smtClean="0"/>
          </a:p>
        </p:txBody>
      </p:sp>
      <p:sp>
        <p:nvSpPr>
          <p:cNvPr id="68611" name="Rectangle 3"/>
          <p:cNvSpPr>
            <a:spLocks noGrp="1" noChangeArrowheads="1"/>
          </p:cNvSpPr>
          <p:nvPr>
            <p:ph idx="1"/>
          </p:nvPr>
        </p:nvSpPr>
        <p:spPr>
          <a:xfrm>
            <a:off x="1057275" y="1914525"/>
            <a:ext cx="7023100" cy="4502150"/>
          </a:xfrm>
        </p:spPr>
        <p:txBody>
          <a:bodyPr/>
          <a:lstStyle/>
          <a:p>
            <a:pPr>
              <a:defRPr/>
            </a:pPr>
            <a:r>
              <a:rPr dirty="0" smtClean="0"/>
              <a:t>Signs of A Firm’s Competitive Strength:</a:t>
            </a:r>
          </a:p>
          <a:p>
            <a:pPr lvl="1">
              <a:defRPr/>
            </a:pPr>
            <a:r>
              <a:rPr dirty="0" smtClean="0"/>
              <a:t>Its prices and costs are in line with rivals.</a:t>
            </a:r>
          </a:p>
          <a:p>
            <a:pPr lvl="1">
              <a:defRPr/>
            </a:pPr>
            <a:r>
              <a:rPr dirty="0" smtClean="0"/>
              <a:t>Its customer-value proposition is competitive </a:t>
            </a:r>
            <a:br>
              <a:rPr dirty="0" smtClean="0"/>
            </a:br>
            <a:r>
              <a:rPr dirty="0" smtClean="0"/>
              <a:t>and cost effective.</a:t>
            </a:r>
          </a:p>
          <a:p>
            <a:pPr lvl="1">
              <a:defRPr/>
            </a:pPr>
            <a:r>
              <a:rPr dirty="0" smtClean="0"/>
              <a:t>Its bundled capabilities are yielding </a:t>
            </a:r>
            <a:br>
              <a:rPr dirty="0" smtClean="0"/>
            </a:br>
            <a:r>
              <a:rPr dirty="0" smtClean="0"/>
              <a:t>a sustainable competitive advantage.</a:t>
            </a:r>
          </a:p>
        </p:txBody>
      </p:sp>
      <p:sp>
        <p:nvSpPr>
          <p:cNvPr id="8294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E070A5B1-F1BC-4DC3-B2CC-9E9FDC53E0DF}" type="slidenum">
              <a:rPr lang="en-US" sz="1000" b="1">
                <a:latin typeface="Times New Roman" pitchFamily="18" charset="0"/>
              </a:rPr>
              <a:pPr algn="ctr"/>
              <a:t>40</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The higher a </a:t>
            </a:r>
            <a:r>
              <a:rPr dirty="0" smtClean="0"/>
              <a:t>company’s costs </a:t>
            </a:r>
            <a:r>
              <a:rPr dirty="0"/>
              <a:t>are above </a:t>
            </a:r>
            <a:r>
              <a:rPr dirty="0" smtClean="0"/>
              <a:t>those of </a:t>
            </a:r>
            <a:r>
              <a:rPr dirty="0"/>
              <a:t>close rivals, the </a:t>
            </a:r>
            <a:r>
              <a:rPr dirty="0" smtClean="0"/>
              <a:t>more competitively </a:t>
            </a:r>
            <a:r>
              <a:rPr dirty="0"/>
              <a:t>vulnerable </a:t>
            </a:r>
            <a:r>
              <a:rPr dirty="0" smtClean="0"/>
              <a:t>it becomes.</a:t>
            </a:r>
          </a:p>
          <a:p>
            <a:pPr>
              <a:defRPr/>
            </a:pPr>
            <a:r>
              <a:rPr dirty="0" smtClean="0"/>
              <a:t>Conversely, the </a:t>
            </a:r>
            <a:r>
              <a:rPr dirty="0"/>
              <a:t>greater the </a:t>
            </a:r>
            <a:r>
              <a:rPr dirty="0" smtClean="0"/>
              <a:t>amount of </a:t>
            </a:r>
            <a:r>
              <a:rPr dirty="0"/>
              <a:t>customer value </a:t>
            </a:r>
            <a:r>
              <a:rPr dirty="0" smtClean="0"/>
              <a:t>that a </a:t>
            </a:r>
            <a:r>
              <a:rPr dirty="0"/>
              <a:t>company can </a:t>
            </a:r>
            <a:r>
              <a:rPr dirty="0" smtClean="0"/>
              <a:t>offer profitably </a:t>
            </a:r>
            <a:r>
              <a:rPr dirty="0"/>
              <a:t>relative to </a:t>
            </a:r>
            <a:r>
              <a:rPr dirty="0" smtClean="0"/>
              <a:t>close rivals</a:t>
            </a:r>
            <a:r>
              <a:rPr dirty="0"/>
              <a:t>, the less </a:t>
            </a:r>
            <a:r>
              <a:rPr dirty="0" smtClean="0"/>
              <a:t>competitively vulnerable </a:t>
            </a:r>
            <a:r>
              <a:rPr dirty="0"/>
              <a:t>it becomes.</a:t>
            </a:r>
          </a:p>
        </p:txBody>
      </p:sp>
      <p:sp>
        <p:nvSpPr>
          <p:cNvPr id="84994"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AF8AFF78-DD0D-4170-9140-6AA4A29B0174}" type="slidenum">
              <a:rPr lang="en-US" sz="1000" b="1">
                <a:latin typeface="Times New Roman" pitchFamily="18" charset="0"/>
              </a:rPr>
              <a:pPr algn="ctr"/>
              <a:t>41</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5613" y="317500"/>
            <a:ext cx="8212137" cy="1030288"/>
          </a:xfrm>
        </p:spPr>
        <p:txBody>
          <a:bodyPr/>
          <a:lstStyle/>
          <a:p>
            <a:pPr>
              <a:defRPr/>
            </a:pPr>
            <a:r>
              <a:rPr dirty="0" smtClean="0"/>
              <a:t>THE CONCEPT OF A COMPANY </a:t>
            </a:r>
            <a:br>
              <a:rPr dirty="0" smtClean="0"/>
            </a:br>
            <a:r>
              <a:rPr dirty="0" smtClean="0"/>
              <a:t>VALUE CHAIN</a:t>
            </a:r>
          </a:p>
        </p:txBody>
      </p:sp>
      <p:sp>
        <p:nvSpPr>
          <p:cNvPr id="70659" name="Rectangle 3"/>
          <p:cNvSpPr>
            <a:spLocks noGrp="1" noChangeArrowheads="1"/>
          </p:cNvSpPr>
          <p:nvPr>
            <p:ph idx="1"/>
          </p:nvPr>
        </p:nvSpPr>
        <p:spPr>
          <a:xfrm>
            <a:off x="504825" y="1587500"/>
            <a:ext cx="8245475" cy="4829175"/>
          </a:xfrm>
        </p:spPr>
        <p:txBody>
          <a:bodyPr/>
          <a:lstStyle/>
          <a:p>
            <a:pPr>
              <a:defRPr/>
            </a:pPr>
            <a:r>
              <a:rPr dirty="0" smtClean="0"/>
              <a:t>The Value Chain</a:t>
            </a:r>
          </a:p>
          <a:p>
            <a:pPr lvl="1">
              <a:defRPr/>
            </a:pPr>
            <a:r>
              <a:rPr dirty="0" smtClean="0"/>
              <a:t>Identifies the primary internal activities that create </a:t>
            </a:r>
            <a:br>
              <a:rPr dirty="0" smtClean="0"/>
            </a:br>
            <a:r>
              <a:rPr dirty="0" smtClean="0"/>
              <a:t>and deliver customer value and the requisite related support activities.</a:t>
            </a:r>
          </a:p>
          <a:p>
            <a:pPr lvl="1">
              <a:defRPr/>
            </a:pPr>
            <a:r>
              <a:rPr dirty="0" smtClean="0"/>
              <a:t>Permits a deep look at the firm’s cost structure and ability to offer low prices.</a:t>
            </a:r>
          </a:p>
          <a:p>
            <a:pPr lvl="1">
              <a:defRPr/>
            </a:pPr>
            <a:r>
              <a:rPr dirty="0" smtClean="0"/>
              <a:t>Reveals the emphasis that a firm places on activities that enhance differentiation and support higher prices.</a:t>
            </a:r>
          </a:p>
        </p:txBody>
      </p:sp>
      <p:sp>
        <p:nvSpPr>
          <p:cNvPr id="8601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EDD2AE58-E966-47D4-BCFD-1BEFA8B1BD4E}" type="slidenum">
              <a:rPr lang="en-US" sz="1000" b="1">
                <a:latin typeface="Times New Roman" pitchFamily="18" charset="0"/>
              </a:rPr>
              <a:pPr algn="ctr"/>
              <a:t>42</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company’s </a:t>
            </a:r>
            <a:r>
              <a:rPr b="1" dirty="0"/>
              <a:t>value </a:t>
            </a:r>
            <a:r>
              <a:rPr b="1" dirty="0" smtClean="0"/>
              <a:t>chain </a:t>
            </a:r>
            <a:r>
              <a:rPr dirty="0" smtClean="0"/>
              <a:t>identifies </a:t>
            </a:r>
            <a:r>
              <a:rPr dirty="0"/>
              <a:t>the </a:t>
            </a:r>
            <a:r>
              <a:rPr dirty="0" smtClean="0"/>
              <a:t>primary activities </a:t>
            </a:r>
            <a:r>
              <a:rPr dirty="0"/>
              <a:t>and </a:t>
            </a:r>
            <a:r>
              <a:rPr dirty="0" smtClean="0"/>
              <a:t>related support </a:t>
            </a:r>
            <a:r>
              <a:rPr dirty="0"/>
              <a:t>activities </a:t>
            </a:r>
            <a:r>
              <a:rPr dirty="0" smtClean="0"/>
              <a:t>that create </a:t>
            </a:r>
            <a:r>
              <a:rPr dirty="0"/>
              <a:t>customer value.</a:t>
            </a:r>
          </a:p>
        </p:txBody>
      </p:sp>
      <p:sp>
        <p:nvSpPr>
          <p:cNvPr id="8806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F6C2C69D-6421-4AE8-B92B-5924C65A4DCC}" type="slidenum">
              <a:rPr lang="en-US" sz="1000" b="1">
                <a:latin typeface="Times New Roman" pitchFamily="18" charset="0"/>
              </a:rPr>
              <a:pPr algn="ctr"/>
              <a:t>43</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3"/>
          <p:cNvSpPr txBox="1">
            <a:spLocks noChangeArrowheads="1"/>
          </p:cNvSpPr>
          <p:nvPr/>
        </p:nvSpPr>
        <p:spPr bwMode="auto">
          <a:xfrm>
            <a:off x="1831975" y="412750"/>
            <a:ext cx="6580188" cy="366713"/>
          </a:xfrm>
          <a:prstGeom prst="rect">
            <a:avLst/>
          </a:prstGeom>
          <a:noFill/>
          <a:ln w="9525">
            <a:noFill/>
            <a:miter lim="800000"/>
            <a:headEnd/>
            <a:tailEnd/>
          </a:ln>
        </p:spPr>
        <p:txBody>
          <a:bodyPr>
            <a:spAutoFit/>
          </a:bodyPr>
          <a:lstStyle/>
          <a:p>
            <a:pPr>
              <a:spcBef>
                <a:spcPct val="50000"/>
              </a:spcBef>
            </a:pPr>
            <a:r>
              <a:rPr lang="en-US" sz="1800" b="1"/>
              <a:t>A Representative Company Value Chain</a:t>
            </a:r>
          </a:p>
        </p:txBody>
      </p:sp>
      <p:sp>
        <p:nvSpPr>
          <p:cNvPr id="89090" name="Text Box 3"/>
          <p:cNvSpPr txBox="1">
            <a:spLocks noChangeArrowheads="1"/>
          </p:cNvSpPr>
          <p:nvPr/>
        </p:nvSpPr>
        <p:spPr bwMode="auto">
          <a:xfrm>
            <a:off x="379413" y="409575"/>
            <a:ext cx="1495425"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FIGURE 4.3</a:t>
            </a:r>
          </a:p>
        </p:txBody>
      </p:sp>
      <p:sp>
        <p:nvSpPr>
          <p:cNvPr id="89091" name="Line 4"/>
          <p:cNvSpPr>
            <a:spLocks noChangeShapeType="1"/>
          </p:cNvSpPr>
          <p:nvPr/>
        </p:nvSpPr>
        <p:spPr bwMode="auto">
          <a:xfrm>
            <a:off x="379413" y="800100"/>
            <a:ext cx="8375650" cy="0"/>
          </a:xfrm>
          <a:prstGeom prst="line">
            <a:avLst/>
          </a:prstGeom>
          <a:noFill/>
          <a:ln w="57150">
            <a:solidFill>
              <a:srgbClr val="CC6600"/>
            </a:solidFill>
            <a:round/>
            <a:headEnd/>
            <a:tailEnd/>
          </a:ln>
        </p:spPr>
        <p:txBody>
          <a:bodyPr/>
          <a:lstStyle/>
          <a:p>
            <a:endParaRPr lang="en-US"/>
          </a:p>
        </p:txBody>
      </p:sp>
      <p:pic>
        <p:nvPicPr>
          <p:cNvPr id="89092" name="Picture 2"/>
          <p:cNvPicPr>
            <a:picLocks noChangeAspect="1" noChangeArrowheads="1"/>
          </p:cNvPicPr>
          <p:nvPr/>
        </p:nvPicPr>
        <p:blipFill>
          <a:blip r:embed="rId3"/>
          <a:srcRect/>
          <a:stretch>
            <a:fillRect/>
          </a:stretch>
        </p:blipFill>
        <p:spPr bwMode="auto">
          <a:xfrm>
            <a:off x="314325" y="1589088"/>
            <a:ext cx="8515350" cy="3295650"/>
          </a:xfrm>
          <a:prstGeom prst="rect">
            <a:avLst/>
          </a:prstGeom>
          <a:noFill/>
          <a:ln w="9525">
            <a:noFill/>
            <a:miter lim="800000"/>
            <a:headEnd/>
            <a:tailEnd/>
          </a:ln>
        </p:spPr>
      </p:pic>
      <p:sp>
        <p:nvSpPr>
          <p:cNvPr id="8909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1E4F6B38-19D5-4E33-8AD3-1ABE399C6882}" type="slidenum">
              <a:rPr lang="en-US" sz="1000" b="1">
                <a:latin typeface="Times New Roman" pitchFamily="18" charset="0"/>
              </a:rPr>
              <a:pPr algn="ctr"/>
              <a:t>44</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5613" y="317500"/>
            <a:ext cx="8212137" cy="1030288"/>
          </a:xfrm>
        </p:spPr>
        <p:txBody>
          <a:bodyPr/>
          <a:lstStyle/>
          <a:p>
            <a:pPr>
              <a:defRPr/>
            </a:pPr>
            <a:r>
              <a:rPr dirty="0" smtClean="0"/>
              <a:t>COMPARING THE VALUE CHAINS </a:t>
            </a:r>
            <a:br>
              <a:rPr dirty="0" smtClean="0"/>
            </a:br>
            <a:r>
              <a:rPr dirty="0" smtClean="0"/>
              <a:t>OF RIVAL FIRMS</a:t>
            </a:r>
          </a:p>
        </p:txBody>
      </p:sp>
      <p:sp>
        <p:nvSpPr>
          <p:cNvPr id="74755" name="Rectangle 3"/>
          <p:cNvSpPr>
            <a:spLocks noGrp="1" noChangeArrowheads="1"/>
          </p:cNvSpPr>
          <p:nvPr>
            <p:ph idx="1"/>
          </p:nvPr>
        </p:nvSpPr>
        <p:spPr>
          <a:xfrm>
            <a:off x="504825" y="1587500"/>
            <a:ext cx="8126413" cy="4829175"/>
          </a:xfrm>
        </p:spPr>
        <p:txBody>
          <a:bodyPr/>
          <a:lstStyle/>
          <a:p>
            <a:pPr>
              <a:defRPr/>
            </a:pPr>
            <a:r>
              <a:rPr dirty="0" smtClean="0"/>
              <a:t>Value Chain Analysis</a:t>
            </a:r>
          </a:p>
          <a:p>
            <a:pPr lvl="1">
              <a:defRPr/>
            </a:pPr>
            <a:r>
              <a:rPr dirty="0" smtClean="0"/>
              <a:t>Facilitates a comparison, activity-by-activity, of how effectively and efficiently a firm delivers value to its customers, relative to its competitors.</a:t>
            </a:r>
          </a:p>
          <a:p>
            <a:pPr>
              <a:defRPr/>
            </a:pPr>
            <a:r>
              <a:rPr dirty="0" smtClean="0"/>
              <a:t>The Value Chain Analysis Process:</a:t>
            </a:r>
          </a:p>
          <a:p>
            <a:pPr lvl="1">
              <a:defRPr/>
            </a:pPr>
            <a:r>
              <a:rPr dirty="0" smtClean="0"/>
              <a:t>Segregate the firm’s operations into different types of primary and secondary activities to identify the major components of its internal cost structure.</a:t>
            </a:r>
          </a:p>
          <a:p>
            <a:pPr lvl="1">
              <a:defRPr/>
            </a:pPr>
            <a:r>
              <a:rPr dirty="0" smtClean="0"/>
              <a:t>Use </a:t>
            </a:r>
            <a:r>
              <a:rPr i="1" dirty="0" smtClean="0"/>
              <a:t>activity-based costing </a:t>
            </a:r>
            <a:r>
              <a:rPr dirty="0" smtClean="0"/>
              <a:t>to evaluate the activities.</a:t>
            </a:r>
          </a:p>
          <a:p>
            <a:pPr lvl="1">
              <a:defRPr/>
            </a:pPr>
            <a:r>
              <a:rPr dirty="0" smtClean="0"/>
              <a:t>Do the same for significant competitors.</a:t>
            </a:r>
          </a:p>
        </p:txBody>
      </p:sp>
      <p:sp>
        <p:nvSpPr>
          <p:cNvPr id="9113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4E5B4521-80B7-4EF3-992D-E1BF601FE0E9}" type="slidenum">
              <a:rPr lang="en-US" sz="1000" b="1">
                <a:latin typeface="Times New Roman" pitchFamily="18" charset="0"/>
              </a:rPr>
              <a:pPr algn="ctr"/>
              <a:t>45</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company’s </a:t>
            </a:r>
            <a:r>
              <a:rPr dirty="0" smtClean="0"/>
              <a:t>cost competitiveness depends not </a:t>
            </a:r>
            <a:r>
              <a:rPr dirty="0"/>
              <a:t>only on the </a:t>
            </a:r>
            <a:r>
              <a:rPr dirty="0" smtClean="0"/>
              <a:t>costs of </a:t>
            </a:r>
            <a:r>
              <a:rPr dirty="0"/>
              <a:t>internally </a:t>
            </a:r>
            <a:r>
              <a:rPr dirty="0" smtClean="0"/>
              <a:t>performed activities </a:t>
            </a:r>
            <a:r>
              <a:rPr dirty="0"/>
              <a:t>(its own </a:t>
            </a:r>
            <a:r>
              <a:rPr dirty="0" smtClean="0"/>
              <a:t>value chain</a:t>
            </a:r>
            <a:r>
              <a:rPr dirty="0"/>
              <a:t>) but also on </a:t>
            </a:r>
            <a:r>
              <a:rPr dirty="0" smtClean="0"/>
              <a:t>costs in </a:t>
            </a:r>
            <a:r>
              <a:rPr dirty="0"/>
              <a:t>the value chains of </a:t>
            </a:r>
            <a:r>
              <a:rPr dirty="0" smtClean="0"/>
              <a:t>its suppliers </a:t>
            </a:r>
            <a:r>
              <a:rPr dirty="0"/>
              <a:t>and </a:t>
            </a:r>
            <a:r>
              <a:rPr dirty="0" smtClean="0"/>
              <a:t>distribution channel </a:t>
            </a:r>
            <a:r>
              <a:rPr dirty="0"/>
              <a:t>allies.</a:t>
            </a:r>
          </a:p>
        </p:txBody>
      </p:sp>
      <p:sp>
        <p:nvSpPr>
          <p:cNvPr id="9318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AC47CA02-6881-45DE-8CBE-F2EC53AF48D1}" type="slidenum">
              <a:rPr lang="en-US" sz="1000" b="1">
                <a:latin typeface="Times New Roman" pitchFamily="18" charset="0"/>
              </a:rPr>
              <a:pPr algn="ctr"/>
              <a:t>46</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5613" y="317500"/>
            <a:ext cx="8212137" cy="1030288"/>
          </a:xfrm>
        </p:spPr>
        <p:txBody>
          <a:bodyPr/>
          <a:lstStyle/>
          <a:p>
            <a:pPr>
              <a:defRPr/>
            </a:pPr>
            <a:r>
              <a:rPr dirty="0" smtClean="0"/>
              <a:t>VALUE CHAIN SYSTEM FOR </a:t>
            </a:r>
            <a:br>
              <a:rPr dirty="0" smtClean="0"/>
            </a:br>
            <a:r>
              <a:rPr dirty="0" smtClean="0"/>
              <a:t>AN ENTIRE INDUSTRY</a:t>
            </a:r>
          </a:p>
        </p:txBody>
      </p:sp>
      <p:sp>
        <p:nvSpPr>
          <p:cNvPr id="76803" name="Rectangle 3"/>
          <p:cNvSpPr>
            <a:spLocks noGrp="1" noChangeArrowheads="1"/>
          </p:cNvSpPr>
          <p:nvPr>
            <p:ph idx="1"/>
          </p:nvPr>
        </p:nvSpPr>
        <p:spPr>
          <a:xfrm>
            <a:off x="504825" y="1587500"/>
            <a:ext cx="8126413" cy="4829175"/>
          </a:xfrm>
        </p:spPr>
        <p:txBody>
          <a:bodyPr/>
          <a:lstStyle/>
          <a:p>
            <a:pPr>
              <a:defRPr/>
            </a:pPr>
            <a:r>
              <a:rPr dirty="0" smtClean="0"/>
              <a:t>Industry Value Chain:</a:t>
            </a:r>
          </a:p>
          <a:p>
            <a:pPr lvl="1">
              <a:defRPr/>
            </a:pPr>
            <a:r>
              <a:rPr dirty="0" smtClean="0"/>
              <a:t>The firm’s internal value chain</a:t>
            </a:r>
          </a:p>
          <a:p>
            <a:pPr lvl="1">
              <a:defRPr/>
            </a:pPr>
            <a:r>
              <a:rPr dirty="0" smtClean="0"/>
              <a:t>The value chains of industry suppliers</a:t>
            </a:r>
          </a:p>
          <a:p>
            <a:pPr lvl="1">
              <a:defRPr/>
            </a:pPr>
            <a:r>
              <a:rPr dirty="0" smtClean="0"/>
              <a:t>The value chains of channel intermediaries</a:t>
            </a:r>
          </a:p>
          <a:p>
            <a:pPr>
              <a:defRPr/>
            </a:pPr>
            <a:r>
              <a:rPr dirty="0" smtClean="0"/>
              <a:t>Effects of the Industry Value Chain:</a:t>
            </a:r>
          </a:p>
          <a:p>
            <a:pPr lvl="1">
              <a:defRPr/>
            </a:pPr>
            <a:r>
              <a:rPr dirty="0" smtClean="0"/>
              <a:t>Costs and margins of suppliers and channel partners can affect prices to end consumers.</a:t>
            </a:r>
          </a:p>
          <a:p>
            <a:pPr lvl="1">
              <a:defRPr/>
            </a:pPr>
            <a:r>
              <a:rPr dirty="0" smtClean="0"/>
              <a:t>Activities of channel partners can affect industry sales volumes and customer satisfaction.</a:t>
            </a:r>
          </a:p>
        </p:txBody>
      </p:sp>
      <p:sp>
        <p:nvSpPr>
          <p:cNvPr id="9421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A68F09F2-03B7-4DAC-B9AC-340D159F7C73}" type="slidenum">
              <a:rPr lang="en-US" sz="1000" b="1">
                <a:latin typeface="Times New Roman" pitchFamily="18" charset="0"/>
              </a:rPr>
              <a:pPr algn="ctr"/>
              <a:t>47</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3"/>
          <p:cNvSpPr txBox="1">
            <a:spLocks noChangeArrowheads="1"/>
          </p:cNvSpPr>
          <p:nvPr/>
        </p:nvSpPr>
        <p:spPr bwMode="auto">
          <a:xfrm>
            <a:off x="1831975" y="412750"/>
            <a:ext cx="6580188" cy="366713"/>
          </a:xfrm>
          <a:prstGeom prst="rect">
            <a:avLst/>
          </a:prstGeom>
          <a:noFill/>
          <a:ln w="9525">
            <a:noFill/>
            <a:miter lim="800000"/>
            <a:headEnd/>
            <a:tailEnd/>
          </a:ln>
        </p:spPr>
        <p:txBody>
          <a:bodyPr>
            <a:spAutoFit/>
          </a:bodyPr>
          <a:lstStyle/>
          <a:p>
            <a:pPr>
              <a:spcBef>
                <a:spcPct val="50000"/>
              </a:spcBef>
            </a:pPr>
            <a:r>
              <a:rPr lang="en-US" sz="1800" b="1"/>
              <a:t>A Representative Value Chain System</a:t>
            </a:r>
          </a:p>
        </p:txBody>
      </p:sp>
      <p:sp>
        <p:nvSpPr>
          <p:cNvPr id="96258" name="Text Box 3"/>
          <p:cNvSpPr txBox="1">
            <a:spLocks noChangeArrowheads="1"/>
          </p:cNvSpPr>
          <p:nvPr/>
        </p:nvSpPr>
        <p:spPr bwMode="auto">
          <a:xfrm>
            <a:off x="379413" y="409575"/>
            <a:ext cx="1495425"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FIGURE 4.4</a:t>
            </a:r>
          </a:p>
        </p:txBody>
      </p:sp>
      <p:sp>
        <p:nvSpPr>
          <p:cNvPr id="96259" name="Line 4"/>
          <p:cNvSpPr>
            <a:spLocks noChangeShapeType="1"/>
          </p:cNvSpPr>
          <p:nvPr/>
        </p:nvSpPr>
        <p:spPr bwMode="auto">
          <a:xfrm>
            <a:off x="379413" y="800100"/>
            <a:ext cx="8375650" cy="0"/>
          </a:xfrm>
          <a:prstGeom prst="line">
            <a:avLst/>
          </a:prstGeom>
          <a:noFill/>
          <a:ln w="57150">
            <a:solidFill>
              <a:srgbClr val="CC6600"/>
            </a:solidFill>
            <a:round/>
            <a:headEnd/>
            <a:tailEnd/>
          </a:ln>
        </p:spPr>
        <p:txBody>
          <a:bodyPr/>
          <a:lstStyle/>
          <a:p>
            <a:endParaRPr lang="en-US"/>
          </a:p>
        </p:txBody>
      </p:sp>
      <p:pic>
        <p:nvPicPr>
          <p:cNvPr id="96260" name="Picture 2"/>
          <p:cNvPicPr>
            <a:picLocks noChangeAspect="1" noChangeArrowheads="1"/>
          </p:cNvPicPr>
          <p:nvPr/>
        </p:nvPicPr>
        <p:blipFill>
          <a:blip r:embed="rId3"/>
          <a:srcRect/>
          <a:stretch>
            <a:fillRect/>
          </a:stretch>
        </p:blipFill>
        <p:spPr bwMode="auto">
          <a:xfrm>
            <a:off x="557213" y="1587500"/>
            <a:ext cx="8029575" cy="2705100"/>
          </a:xfrm>
          <a:prstGeom prst="rect">
            <a:avLst/>
          </a:prstGeom>
          <a:noFill/>
          <a:ln w="9525">
            <a:noFill/>
            <a:miter lim="800000"/>
            <a:headEnd/>
            <a:tailEnd/>
          </a:ln>
        </p:spPr>
      </p:pic>
      <p:sp>
        <p:nvSpPr>
          <p:cNvPr id="9626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B300F749-87DF-4DAB-8F14-089A1CEFF71E}" type="slidenum">
              <a:rPr lang="en-US" sz="1000" b="1">
                <a:latin typeface="Times New Roman" pitchFamily="18" charset="0"/>
              </a:rPr>
              <a:pPr algn="ctr"/>
              <a:t>48</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92363" y="119063"/>
            <a:ext cx="4891087" cy="1138237"/>
          </a:xfrm>
          <a:prstGeom prst="rect">
            <a:avLst/>
          </a:prstGeom>
        </p:spPr>
        <p:txBody>
          <a:bodyPr>
            <a:spAutoFit/>
          </a:bodyPr>
          <a:lstStyle/>
          <a:p>
            <a:pPr>
              <a:defRPr/>
            </a:pPr>
            <a:r>
              <a:rPr lang="en-US" b="1" dirty="0">
                <a:solidFill>
                  <a:srgbClr val="008000"/>
                </a:solidFill>
                <a:effectLst>
                  <a:outerShdw blurRad="38100" dist="38100" dir="2700000" algn="tl">
                    <a:srgbClr val="000000">
                      <a:alpha val="43137"/>
                    </a:srgbClr>
                  </a:outerShdw>
                </a:effectLst>
                <a:cs typeface="+mn-cs"/>
              </a:rPr>
              <a:t>ILLUSTRATION CAPSULE 4.1</a:t>
            </a:r>
          </a:p>
          <a:p>
            <a:pPr>
              <a:defRPr/>
            </a:pPr>
            <a:r>
              <a:rPr lang="en-US" sz="2400" dirty="0">
                <a:effectLst>
                  <a:outerShdw blurRad="38100" dist="38100" dir="2700000" algn="tl">
                    <a:srgbClr val="000000">
                      <a:alpha val="43137"/>
                    </a:srgbClr>
                  </a:outerShdw>
                </a:effectLst>
                <a:latin typeface="Book Antiqua" pitchFamily="18" charset="0"/>
                <a:cs typeface="Times New Roman" pitchFamily="18" charset="0"/>
              </a:rPr>
              <a:t>The Value Chain for KP MacLane,</a:t>
            </a:r>
          </a:p>
          <a:p>
            <a:pPr>
              <a:defRPr/>
            </a:pPr>
            <a:r>
              <a:rPr lang="en-US" sz="2400" dirty="0">
                <a:effectLst>
                  <a:outerShdw blurRad="38100" dist="38100" dir="2700000" algn="tl">
                    <a:srgbClr val="000000">
                      <a:alpha val="43137"/>
                    </a:srgbClr>
                  </a:outerShdw>
                </a:effectLst>
                <a:latin typeface="Book Antiqua" pitchFamily="18" charset="0"/>
                <a:cs typeface="Times New Roman" pitchFamily="18" charset="0"/>
              </a:rPr>
              <a:t>a producer of Polo Shirts</a:t>
            </a:r>
          </a:p>
        </p:txBody>
      </p:sp>
      <p:pic>
        <p:nvPicPr>
          <p:cNvPr id="1027" name="Picture 3"/>
          <p:cNvPicPr>
            <a:picLocks noChangeAspect="1" noChangeArrowheads="1"/>
          </p:cNvPicPr>
          <p:nvPr/>
        </p:nvPicPr>
        <p:blipFill>
          <a:blip r:embed="rId4"/>
          <a:srcRect/>
          <a:stretch>
            <a:fillRect/>
          </a:stretch>
        </p:blipFill>
        <p:spPr bwMode="auto">
          <a:xfrm>
            <a:off x="4451350" y="1441450"/>
            <a:ext cx="4410075" cy="5124450"/>
          </a:xfrm>
          <a:prstGeom prst="rect">
            <a:avLst/>
          </a:prstGeom>
          <a:noFill/>
          <a:ln>
            <a:noFill/>
          </a:ln>
          <a:effectLst>
            <a:outerShdw blurRad="50800" dist="76200" dir="2700000" algn="ctr" rotWithShape="0">
              <a:schemeClr val="bg2"/>
            </a:outerShdw>
          </a:effectLst>
          <a:extLst>
            <a:ext uri="{909E8E84-426E-40DD-AFC4-6F175D3DCCD1}"/>
            <a:ext uri="{91240B29-F687-4F45-9708-019B960494DF}"/>
          </a:extLst>
        </p:spPr>
      </p:pic>
      <p:pic>
        <p:nvPicPr>
          <p:cNvPr id="1028" name="Picture 4"/>
          <p:cNvPicPr>
            <a:picLocks noChangeAspect="1" noChangeArrowheads="1"/>
          </p:cNvPicPr>
          <p:nvPr/>
        </p:nvPicPr>
        <p:blipFill>
          <a:blip r:embed="rId5"/>
          <a:srcRect/>
          <a:stretch>
            <a:fillRect/>
          </a:stretch>
        </p:blipFill>
        <p:spPr bwMode="auto">
          <a:xfrm>
            <a:off x="563563" y="1666875"/>
            <a:ext cx="3467100" cy="3524250"/>
          </a:xfrm>
          <a:prstGeom prst="rect">
            <a:avLst/>
          </a:prstGeom>
          <a:noFill/>
          <a:ln>
            <a:noFill/>
          </a:ln>
          <a:effectLst>
            <a:outerShdw blurRad="50800" dist="76200" dir="2700000" algn="ctr" rotWithShape="0">
              <a:schemeClr val="bg2"/>
            </a:outerShdw>
          </a:effectLst>
          <a:extLst>
            <a:ext uri="{909E8E84-426E-40DD-AFC4-6F175D3DCCD1}"/>
            <a:ext uri="{91240B29-F687-4F45-9708-019B960494DF}"/>
          </a:extLst>
        </p:spPr>
      </p:pic>
      <p:sp>
        <p:nvSpPr>
          <p:cNvPr id="9830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67C650BE-4AE1-496F-8A1A-951E968D5D81}" type="slidenum">
              <a:rPr lang="en-US" sz="1000" b="1">
                <a:latin typeface="Times New Roman" pitchFamily="18" charset="0"/>
              </a:rPr>
              <a:pPr algn="ctr"/>
              <a:t>49</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3"/>
          <p:cNvSpPr txBox="1">
            <a:spLocks noChangeArrowheads="1"/>
          </p:cNvSpPr>
          <p:nvPr/>
        </p:nvSpPr>
        <p:spPr bwMode="auto">
          <a:xfrm>
            <a:off x="347663" y="423863"/>
            <a:ext cx="1687512" cy="338137"/>
          </a:xfrm>
          <a:prstGeom prst="rect">
            <a:avLst/>
          </a:prstGeom>
          <a:noFill/>
          <a:ln w="9525">
            <a:noFill/>
            <a:miter lim="800000"/>
            <a:headEnd/>
            <a:tailEnd/>
          </a:ln>
        </p:spPr>
        <p:txBody>
          <a:bodyPr lIns="0" rIns="0">
            <a:spAutoFit/>
          </a:bodyPr>
          <a:lstStyle/>
          <a:p>
            <a:pPr>
              <a:spcBef>
                <a:spcPct val="50000"/>
              </a:spcBef>
            </a:pPr>
            <a:r>
              <a:rPr lang="en-US" sz="1600" b="1">
                <a:solidFill>
                  <a:srgbClr val="CC6600"/>
                </a:solidFill>
              </a:rPr>
              <a:t>FIGURE 4.1</a:t>
            </a:r>
          </a:p>
        </p:txBody>
      </p:sp>
      <p:sp>
        <p:nvSpPr>
          <p:cNvPr id="25602" name="Line 4"/>
          <p:cNvSpPr>
            <a:spLocks noChangeShapeType="1"/>
          </p:cNvSpPr>
          <p:nvPr/>
        </p:nvSpPr>
        <p:spPr bwMode="auto">
          <a:xfrm>
            <a:off x="347663" y="852488"/>
            <a:ext cx="8375650" cy="0"/>
          </a:xfrm>
          <a:prstGeom prst="line">
            <a:avLst/>
          </a:prstGeom>
          <a:noFill/>
          <a:ln w="57150">
            <a:solidFill>
              <a:srgbClr val="CC6600"/>
            </a:solidFill>
            <a:round/>
            <a:headEnd/>
            <a:tailEnd/>
          </a:ln>
        </p:spPr>
        <p:txBody>
          <a:bodyPr/>
          <a:lstStyle/>
          <a:p>
            <a:endParaRPr lang="en-US"/>
          </a:p>
        </p:txBody>
      </p:sp>
      <p:sp>
        <p:nvSpPr>
          <p:cNvPr id="25603" name="Text Box 3"/>
          <p:cNvSpPr txBox="1">
            <a:spLocks noChangeArrowheads="1"/>
          </p:cNvSpPr>
          <p:nvPr/>
        </p:nvSpPr>
        <p:spPr bwMode="auto">
          <a:xfrm>
            <a:off x="1487488" y="434975"/>
            <a:ext cx="7235825" cy="338138"/>
          </a:xfrm>
          <a:prstGeom prst="rect">
            <a:avLst/>
          </a:prstGeom>
          <a:noFill/>
          <a:ln w="9525">
            <a:noFill/>
            <a:miter lim="800000"/>
            <a:headEnd/>
            <a:tailEnd/>
          </a:ln>
        </p:spPr>
        <p:txBody>
          <a:bodyPr>
            <a:spAutoFit/>
          </a:bodyPr>
          <a:lstStyle/>
          <a:p>
            <a:pPr>
              <a:spcBef>
                <a:spcPct val="50000"/>
              </a:spcBef>
            </a:pPr>
            <a:r>
              <a:rPr lang="en-US" sz="1600" b="1"/>
              <a:t>Identifying the Components of a Single-Business Company’s Strategy</a:t>
            </a:r>
          </a:p>
        </p:txBody>
      </p:sp>
      <p:pic>
        <p:nvPicPr>
          <p:cNvPr id="25604" name="Picture 3"/>
          <p:cNvPicPr>
            <a:picLocks noChangeAspect="1" noChangeArrowheads="1"/>
          </p:cNvPicPr>
          <p:nvPr/>
        </p:nvPicPr>
        <p:blipFill>
          <a:blip r:embed="rId3"/>
          <a:srcRect/>
          <a:stretch>
            <a:fillRect/>
          </a:stretch>
        </p:blipFill>
        <p:spPr bwMode="auto">
          <a:xfrm>
            <a:off x="709613" y="977900"/>
            <a:ext cx="7724775" cy="5581650"/>
          </a:xfrm>
          <a:prstGeom prst="rect">
            <a:avLst/>
          </a:prstGeom>
          <a:noFill/>
          <a:ln w="9525">
            <a:noFill/>
            <a:miter lim="800000"/>
            <a:headEnd/>
            <a:tailEnd/>
          </a:ln>
        </p:spPr>
      </p:pic>
      <p:sp>
        <p:nvSpPr>
          <p:cNvPr id="2560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E3F32085-0A72-4027-B520-7F7DB18EE290}" type="slidenum">
              <a:rPr lang="en-US" sz="1000" b="1">
                <a:latin typeface="Times New Roman" pitchFamily="18" charset="0"/>
              </a:rPr>
              <a:pPr algn="ctr"/>
              <a:t>5</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3" name="Rectangle 10"/>
          <p:cNvSpPr>
            <a:spLocks noChangeArrowheads="1"/>
          </p:cNvSpPr>
          <p:nvPr/>
        </p:nvSpPr>
        <p:spPr bwMode="auto">
          <a:xfrm>
            <a:off x="746125" y="1925638"/>
            <a:ext cx="7780338" cy="3902075"/>
          </a:xfrm>
          <a:prstGeom prst="rect">
            <a:avLst/>
          </a:prstGeom>
          <a:noFill/>
          <a:ln w="9525">
            <a:noFill/>
            <a:miter lim="800000"/>
            <a:headEnd/>
            <a:tailEnd/>
          </a:ln>
        </p:spPr>
        <p:txBody>
          <a:bodyPr/>
          <a:lstStyle/>
          <a:p>
            <a:pPr marL="288925" indent="-288925" eaLnBrk="0" hangingPunct="0">
              <a:spcBef>
                <a:spcPct val="50000"/>
              </a:spcBef>
              <a:buClr>
                <a:srgbClr val="CC6600"/>
              </a:buClr>
              <a:buSzPct val="100000"/>
              <a:buFont typeface="Arial" charset="0"/>
              <a:buChar char="♦"/>
              <a:defRPr/>
            </a:pPr>
            <a:r>
              <a:rPr lang="en-US" sz="2800" dirty="0">
                <a:solidFill>
                  <a:srgbClr val="006666"/>
                </a:solidFill>
                <a:effectLst>
                  <a:outerShdw blurRad="38100" dist="38100" dir="2700000" algn="tl">
                    <a:srgbClr val="000000">
                      <a:alpha val="43137"/>
                    </a:srgbClr>
                  </a:outerShdw>
                </a:effectLst>
              </a:rPr>
              <a:t>Which activities in the value chain are primary activities? Which are secondary activities?</a:t>
            </a:r>
          </a:p>
          <a:p>
            <a:pPr marL="288925" indent="-288925" eaLnBrk="0" hangingPunct="0">
              <a:spcBef>
                <a:spcPct val="50000"/>
              </a:spcBef>
              <a:buClr>
                <a:srgbClr val="CC6600"/>
              </a:buClr>
              <a:buSzPct val="100000"/>
              <a:buFont typeface="Arial" charset="0"/>
              <a:buChar char="♦"/>
              <a:defRPr/>
            </a:pPr>
            <a:r>
              <a:rPr lang="en-US" sz="2800" dirty="0">
                <a:solidFill>
                  <a:srgbClr val="006666"/>
                </a:solidFill>
                <a:effectLst>
                  <a:outerShdw blurRad="38100" dist="38100" dir="2700000" algn="tl">
                    <a:srgbClr val="000000">
                      <a:alpha val="43137"/>
                    </a:srgbClr>
                  </a:outerShdw>
                </a:effectLst>
              </a:rPr>
              <a:t>Which activities are linked to the value chain for the entire industry? </a:t>
            </a:r>
          </a:p>
          <a:p>
            <a:pPr marL="288925" indent="-288925" eaLnBrk="0" hangingPunct="0">
              <a:spcBef>
                <a:spcPct val="50000"/>
              </a:spcBef>
              <a:buClr>
                <a:srgbClr val="CC6600"/>
              </a:buClr>
              <a:buSzPct val="100000"/>
              <a:buFont typeface="Arial" charset="0"/>
              <a:buChar char="♦"/>
              <a:defRPr/>
            </a:pPr>
            <a:r>
              <a:rPr lang="en-US" sz="2800" dirty="0">
                <a:solidFill>
                  <a:srgbClr val="006666"/>
                </a:solidFill>
                <a:effectLst>
                  <a:outerShdw blurRad="38100" dist="38100" dir="2700000" algn="tl">
                    <a:srgbClr val="000000">
                      <a:alpha val="43137"/>
                    </a:srgbClr>
                  </a:outerShdw>
                </a:effectLst>
              </a:rPr>
              <a:t>How could activity cost(s) could be reduced without harming the competitive strength of KP MacLane?</a:t>
            </a:r>
          </a:p>
        </p:txBody>
      </p:sp>
      <p:sp>
        <p:nvSpPr>
          <p:cNvPr id="4" name="Rectangle 3"/>
          <p:cNvSpPr/>
          <p:nvPr/>
        </p:nvSpPr>
        <p:spPr>
          <a:xfrm>
            <a:off x="2392363" y="119063"/>
            <a:ext cx="4891087" cy="1138237"/>
          </a:xfrm>
          <a:prstGeom prst="rect">
            <a:avLst/>
          </a:prstGeom>
        </p:spPr>
        <p:txBody>
          <a:bodyPr>
            <a:spAutoFit/>
          </a:bodyPr>
          <a:lstStyle/>
          <a:p>
            <a:pPr>
              <a:defRPr/>
            </a:pPr>
            <a:r>
              <a:rPr lang="en-US" b="1" dirty="0">
                <a:solidFill>
                  <a:srgbClr val="008000"/>
                </a:solidFill>
                <a:effectLst>
                  <a:outerShdw blurRad="38100" dist="38100" dir="2700000" algn="tl">
                    <a:srgbClr val="000000">
                      <a:alpha val="43137"/>
                    </a:srgbClr>
                  </a:outerShdw>
                </a:effectLst>
                <a:cs typeface="+mn-cs"/>
              </a:rPr>
              <a:t>ILLUSTRATION CAPSULE 4.1</a:t>
            </a:r>
          </a:p>
          <a:p>
            <a:pPr>
              <a:defRPr/>
            </a:pPr>
            <a:r>
              <a:rPr lang="en-US" sz="2400" dirty="0">
                <a:effectLst>
                  <a:outerShdw blurRad="38100" dist="38100" dir="2700000" algn="tl">
                    <a:srgbClr val="000000">
                      <a:alpha val="43137"/>
                    </a:srgbClr>
                  </a:outerShdw>
                </a:effectLst>
                <a:latin typeface="Book Antiqua" pitchFamily="18" charset="0"/>
                <a:cs typeface="Times New Roman" pitchFamily="18" charset="0"/>
              </a:rPr>
              <a:t>The Value Chain for KP MacLane,</a:t>
            </a:r>
          </a:p>
          <a:p>
            <a:pPr>
              <a:defRPr/>
            </a:pPr>
            <a:r>
              <a:rPr lang="en-US" sz="2400" dirty="0">
                <a:effectLst>
                  <a:outerShdw blurRad="38100" dist="38100" dir="2700000" algn="tl">
                    <a:srgbClr val="000000">
                      <a:alpha val="43137"/>
                    </a:srgbClr>
                  </a:outerShdw>
                </a:effectLst>
                <a:latin typeface="Book Antiqua" pitchFamily="18" charset="0"/>
                <a:cs typeface="Times New Roman" pitchFamily="18" charset="0"/>
              </a:rPr>
              <a:t>a producer of Polo Shirts</a:t>
            </a:r>
          </a:p>
        </p:txBody>
      </p:sp>
      <p:sp>
        <p:nvSpPr>
          <p:cNvPr id="10035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5C995F64-FA67-4EBD-916E-D6F59A2C8459}" type="slidenum">
              <a:rPr lang="en-US" sz="1000" b="1">
                <a:latin typeface="Times New Roman" pitchFamily="18" charset="0"/>
              </a:rPr>
              <a:pPr algn="ctr"/>
              <a:t>50</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33">
                                            <p:txEl>
                                              <p:pRg st="0" end="0"/>
                                            </p:txEl>
                                          </p:spTgt>
                                        </p:tgtEl>
                                        <p:attrNameLst>
                                          <p:attrName>style.visibility</p:attrName>
                                        </p:attrNameLst>
                                      </p:cBhvr>
                                      <p:to>
                                        <p:strVal val="visible"/>
                                      </p:to>
                                    </p:set>
                                    <p:animEffect transition="in" filter="wipe(left)">
                                      <p:cBhvr>
                                        <p:cTn id="7" dur="1000"/>
                                        <p:tgtEl>
                                          <p:spTgt spid="103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433">
                                            <p:txEl>
                                              <p:pRg st="1" end="1"/>
                                            </p:txEl>
                                          </p:spTgt>
                                        </p:tgtEl>
                                        <p:attrNameLst>
                                          <p:attrName>style.visibility</p:attrName>
                                        </p:attrNameLst>
                                      </p:cBhvr>
                                      <p:to>
                                        <p:strVal val="visible"/>
                                      </p:to>
                                    </p:set>
                                    <p:animEffect transition="in" filter="wipe(left)">
                                      <p:cBhvr>
                                        <p:cTn id="12" dur="1000"/>
                                        <p:tgtEl>
                                          <p:spTgt spid="1034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433">
                                            <p:txEl>
                                              <p:pRg st="2" end="2"/>
                                            </p:txEl>
                                          </p:spTgt>
                                        </p:tgtEl>
                                        <p:attrNameLst>
                                          <p:attrName>style.visibility</p:attrName>
                                        </p:attrNameLst>
                                      </p:cBhvr>
                                      <p:to>
                                        <p:strVal val="visible"/>
                                      </p:to>
                                    </p:set>
                                    <p:animEffect transition="in" filter="wipe(left)">
                                      <p:cBhvr>
                                        <p:cTn id="17" dur="1000"/>
                                        <p:tgtEl>
                                          <p:spTgt spid="1034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company’s </a:t>
            </a:r>
            <a:r>
              <a:rPr dirty="0" smtClean="0"/>
              <a:t>cost competitiveness depends not </a:t>
            </a:r>
            <a:r>
              <a:rPr dirty="0"/>
              <a:t>only on the </a:t>
            </a:r>
            <a:r>
              <a:rPr dirty="0" smtClean="0"/>
              <a:t>costs of </a:t>
            </a:r>
            <a:r>
              <a:rPr dirty="0"/>
              <a:t>internally </a:t>
            </a:r>
            <a:r>
              <a:rPr dirty="0" smtClean="0"/>
              <a:t>performed activities </a:t>
            </a:r>
            <a:r>
              <a:rPr dirty="0"/>
              <a:t>(its own </a:t>
            </a:r>
            <a:r>
              <a:rPr dirty="0" smtClean="0"/>
              <a:t>value chain</a:t>
            </a:r>
            <a:r>
              <a:rPr dirty="0"/>
              <a:t>) but also on </a:t>
            </a:r>
            <a:r>
              <a:rPr dirty="0" smtClean="0"/>
              <a:t>costs in </a:t>
            </a:r>
            <a:r>
              <a:rPr dirty="0"/>
              <a:t>the value chains of </a:t>
            </a:r>
            <a:r>
              <a:rPr dirty="0" smtClean="0"/>
              <a:t>its suppliers </a:t>
            </a:r>
            <a:r>
              <a:rPr dirty="0"/>
              <a:t>and </a:t>
            </a:r>
            <a:r>
              <a:rPr dirty="0" smtClean="0"/>
              <a:t>distribution channel </a:t>
            </a:r>
            <a:r>
              <a:rPr dirty="0"/>
              <a:t>allies.</a:t>
            </a:r>
          </a:p>
        </p:txBody>
      </p:sp>
      <p:sp>
        <p:nvSpPr>
          <p:cNvPr id="10240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08FC5545-8307-439A-A24D-395C60E1272E}" type="slidenum">
              <a:rPr lang="en-US" sz="1000" b="1">
                <a:latin typeface="Times New Roman" pitchFamily="18" charset="0"/>
              </a:rPr>
              <a:pPr algn="ctr"/>
              <a:t>51</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Benchmarking is a </a:t>
            </a:r>
            <a:r>
              <a:rPr dirty="0" smtClean="0"/>
              <a:t>potent tool </a:t>
            </a:r>
            <a:r>
              <a:rPr dirty="0"/>
              <a:t>for improving </a:t>
            </a:r>
            <a:r>
              <a:rPr dirty="0" smtClean="0"/>
              <a:t>a company’s </a:t>
            </a:r>
            <a:r>
              <a:rPr dirty="0"/>
              <a:t>own </a:t>
            </a:r>
            <a:r>
              <a:rPr dirty="0" smtClean="0"/>
              <a:t>internal activities </a:t>
            </a:r>
            <a:r>
              <a:rPr dirty="0"/>
              <a:t>that is </a:t>
            </a:r>
            <a:r>
              <a:rPr dirty="0" smtClean="0"/>
              <a:t>based on </a:t>
            </a:r>
            <a:r>
              <a:rPr dirty="0"/>
              <a:t>learning how </a:t>
            </a:r>
            <a:r>
              <a:rPr dirty="0" smtClean="0"/>
              <a:t>other companies </a:t>
            </a:r>
            <a:r>
              <a:rPr dirty="0"/>
              <a:t>perform </a:t>
            </a:r>
            <a:r>
              <a:rPr dirty="0" smtClean="0"/>
              <a:t>them and </a:t>
            </a:r>
            <a:r>
              <a:rPr dirty="0"/>
              <a:t>borrowing their “</a:t>
            </a:r>
            <a:r>
              <a:rPr dirty="0" smtClean="0"/>
              <a:t>best practices</a:t>
            </a:r>
            <a:r>
              <a:rPr dirty="0"/>
              <a:t>.”</a:t>
            </a:r>
          </a:p>
        </p:txBody>
      </p:sp>
      <p:sp>
        <p:nvSpPr>
          <p:cNvPr id="10342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8EB3C8C3-B20B-468D-B9D6-54269F49872A}" type="slidenum">
              <a:rPr lang="en-US" sz="1000" b="1">
                <a:latin typeface="Times New Roman" pitchFamily="18" charset="0"/>
              </a:rPr>
              <a:pPr algn="ctr"/>
              <a:t>52</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5613" y="317500"/>
            <a:ext cx="8212137" cy="1030288"/>
          </a:xfrm>
        </p:spPr>
        <p:txBody>
          <a:bodyPr/>
          <a:lstStyle/>
          <a:p>
            <a:pPr>
              <a:defRPr/>
            </a:pPr>
            <a:r>
              <a:rPr dirty="0" smtClean="0"/>
              <a:t>BENCHMARKING AND </a:t>
            </a:r>
            <a:br>
              <a:rPr dirty="0" smtClean="0"/>
            </a:br>
            <a:r>
              <a:rPr dirty="0" smtClean="0"/>
              <a:t>VALUE CHAIN ACTIVITIES</a:t>
            </a:r>
          </a:p>
        </p:txBody>
      </p:sp>
      <p:sp>
        <p:nvSpPr>
          <p:cNvPr id="82947" name="Rectangle 3"/>
          <p:cNvSpPr>
            <a:spLocks noGrp="1" noChangeArrowheads="1"/>
          </p:cNvSpPr>
          <p:nvPr>
            <p:ph idx="1"/>
          </p:nvPr>
        </p:nvSpPr>
        <p:spPr>
          <a:xfrm>
            <a:off x="504825" y="1587500"/>
            <a:ext cx="8126413" cy="4829175"/>
          </a:xfrm>
        </p:spPr>
        <p:txBody>
          <a:bodyPr/>
          <a:lstStyle/>
          <a:p>
            <a:pPr>
              <a:defRPr/>
            </a:pPr>
            <a:r>
              <a:rPr dirty="0" smtClean="0"/>
              <a:t>Benchmarking:</a:t>
            </a:r>
          </a:p>
          <a:p>
            <a:pPr lvl="1">
              <a:defRPr/>
            </a:pPr>
            <a:r>
              <a:rPr dirty="0" smtClean="0"/>
              <a:t>Involves improving a firm’s internal activities based on learning other companies’ “best practices.”</a:t>
            </a:r>
          </a:p>
          <a:p>
            <a:pPr lvl="1">
              <a:defRPr/>
            </a:pPr>
            <a:r>
              <a:rPr dirty="0" smtClean="0"/>
              <a:t>Assesses whether the cost competitiveness and effectiveness of a firm’s value chain activities are </a:t>
            </a:r>
            <a:br>
              <a:rPr dirty="0" smtClean="0"/>
            </a:br>
            <a:r>
              <a:rPr dirty="0" smtClean="0"/>
              <a:t>in line with its competitors’ activities.</a:t>
            </a:r>
          </a:p>
          <a:p>
            <a:pPr>
              <a:defRPr/>
            </a:pPr>
            <a:r>
              <a:rPr dirty="0" smtClean="0"/>
              <a:t>Sources of Benchmarking Information</a:t>
            </a:r>
          </a:p>
          <a:p>
            <a:pPr lvl="1">
              <a:defRPr/>
            </a:pPr>
            <a:r>
              <a:rPr dirty="0" smtClean="0"/>
              <a:t>Reports, trade groups, analysts and customers</a:t>
            </a:r>
          </a:p>
          <a:p>
            <a:pPr lvl="1">
              <a:defRPr/>
            </a:pPr>
            <a:r>
              <a:rPr dirty="0" smtClean="0"/>
              <a:t>Visits to benchmark companies</a:t>
            </a:r>
          </a:p>
          <a:p>
            <a:pPr lvl="1">
              <a:defRPr/>
            </a:pPr>
            <a:r>
              <a:rPr dirty="0" smtClean="0"/>
              <a:t>Data from consulting firms</a:t>
            </a:r>
          </a:p>
        </p:txBody>
      </p:sp>
      <p:sp>
        <p:nvSpPr>
          <p:cNvPr id="10445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795BBDFB-FA28-4CA1-A03D-A616B837962B}" type="slidenum">
              <a:rPr lang="en-US" sz="1000" b="1">
                <a:latin typeface="Times New Roman" pitchFamily="18" charset="0"/>
              </a:rPr>
              <a:pPr algn="ctr"/>
              <a:t>53</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Benchmarking the </a:t>
            </a:r>
            <a:r>
              <a:rPr dirty="0" smtClean="0"/>
              <a:t>costs of </a:t>
            </a:r>
            <a:r>
              <a:rPr dirty="0"/>
              <a:t>company </a:t>
            </a:r>
            <a:r>
              <a:rPr dirty="0" smtClean="0"/>
              <a:t>activities against </a:t>
            </a:r>
            <a:r>
              <a:rPr dirty="0"/>
              <a:t>rivals provides </a:t>
            </a:r>
            <a:r>
              <a:rPr dirty="0" smtClean="0"/>
              <a:t>hard evidence </a:t>
            </a:r>
            <a:r>
              <a:rPr dirty="0"/>
              <a:t>of whether </a:t>
            </a:r>
            <a:r>
              <a:rPr dirty="0" smtClean="0"/>
              <a:t>a company </a:t>
            </a:r>
            <a:r>
              <a:rPr dirty="0"/>
              <a:t>is cost-competitive.</a:t>
            </a:r>
          </a:p>
        </p:txBody>
      </p:sp>
      <p:sp>
        <p:nvSpPr>
          <p:cNvPr id="106498"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D827D684-401A-411C-8128-495B45E77752}" type="slidenum">
              <a:rPr lang="en-US" sz="1000" b="1">
                <a:latin typeface="Times New Roman" pitchFamily="18" charset="0"/>
              </a:rPr>
              <a:pPr algn="ctr"/>
              <a:t>54</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68550" y="239713"/>
            <a:ext cx="5815013" cy="892175"/>
          </a:xfrm>
          <a:prstGeom prst="rect">
            <a:avLst/>
          </a:prstGeom>
        </p:spPr>
        <p:txBody>
          <a:bodyPr>
            <a:spAutoFit/>
          </a:bodyPr>
          <a:lstStyle/>
          <a:p>
            <a:pPr>
              <a:defRPr/>
            </a:pPr>
            <a:r>
              <a:rPr lang="en-US" sz="2400" b="1" dirty="0">
                <a:solidFill>
                  <a:srgbClr val="008000"/>
                </a:solidFill>
                <a:effectLst>
                  <a:outerShdw blurRad="38100" dist="38100" dir="2700000" algn="tl">
                    <a:srgbClr val="000000">
                      <a:alpha val="43137"/>
                    </a:srgbClr>
                  </a:outerShdw>
                </a:effectLst>
                <a:cs typeface="+mn-cs"/>
              </a:rPr>
              <a:t>ILLUSTRATION CAPSULE 4.2</a:t>
            </a:r>
          </a:p>
          <a:p>
            <a:pPr>
              <a:defRPr/>
            </a:pPr>
            <a:r>
              <a:rPr lang="en-US" sz="2800" dirty="0">
                <a:effectLst>
                  <a:outerShdw blurRad="38100" dist="38100" dir="2700000" algn="tl">
                    <a:srgbClr val="000000">
                      <a:alpha val="43137"/>
                    </a:srgbClr>
                  </a:outerShdw>
                </a:effectLst>
                <a:latin typeface="Book Antiqua" pitchFamily="18" charset="0"/>
                <a:cs typeface="Times New Roman" pitchFamily="18" charset="0"/>
              </a:rPr>
              <a:t>Benchmarking and Ethical Conduct</a:t>
            </a:r>
          </a:p>
        </p:txBody>
      </p:sp>
      <p:sp>
        <p:nvSpPr>
          <p:cNvPr id="107523" name="TextBox 1"/>
          <p:cNvSpPr txBox="1">
            <a:spLocks noChangeArrowheads="1"/>
          </p:cNvSpPr>
          <p:nvPr/>
        </p:nvSpPr>
        <p:spPr bwMode="auto">
          <a:xfrm>
            <a:off x="201613" y="1595438"/>
            <a:ext cx="4275137" cy="4846637"/>
          </a:xfrm>
          <a:prstGeom prst="rect">
            <a:avLst/>
          </a:prstGeom>
          <a:noFill/>
          <a:ln w="9525">
            <a:noFill/>
            <a:miter lim="800000"/>
            <a:headEnd/>
            <a:tailEnd/>
          </a:ln>
        </p:spPr>
        <p:txBody>
          <a:bodyPr>
            <a:spAutoFit/>
          </a:bodyPr>
          <a:lstStyle/>
          <a:p>
            <a:pPr marL="169863" indent="-169863">
              <a:spcBef>
                <a:spcPts val="600"/>
              </a:spcBef>
              <a:buFont typeface="Arial" charset="0"/>
              <a:buChar char="•"/>
            </a:pPr>
            <a:r>
              <a:rPr lang="en-US" sz="1400"/>
              <a:t>Avoid discussions or actions that could lead to or imply an interest in restraint of trade, market and/or customer allocation schemes, price fixing, dealing arrangements, bid rigging, or bribery. Don’t discuss costs with competitors if costs are an element of pricing.</a:t>
            </a:r>
          </a:p>
          <a:p>
            <a:pPr marL="169863" indent="-169863">
              <a:spcBef>
                <a:spcPts val="600"/>
              </a:spcBef>
              <a:buFont typeface="Arial" charset="0"/>
              <a:buChar char="•"/>
            </a:pPr>
            <a:r>
              <a:rPr lang="en-US" sz="1400"/>
              <a:t>Refrain from the acquisition of trade secrets from another by any means that could be interpreted as improper, including the breach of any duty to maintain secrecy. Do not disclose or use any trade secret that may have been obtained through improper means or that was disclosed by another in violation of duty to maintain its secrecy or limit its use.</a:t>
            </a:r>
          </a:p>
          <a:p>
            <a:pPr marL="169863" indent="-169863">
              <a:spcBef>
                <a:spcPts val="600"/>
              </a:spcBef>
              <a:buFont typeface="Arial" charset="0"/>
              <a:buChar char="•"/>
            </a:pPr>
            <a:r>
              <a:rPr lang="en-US" sz="1400"/>
              <a:t>Be willing to provide to your benchmarking partner the same type and level of information that you request from that partner.</a:t>
            </a:r>
          </a:p>
          <a:p>
            <a:pPr marL="169863" indent="-169863">
              <a:spcBef>
                <a:spcPts val="600"/>
              </a:spcBef>
              <a:buFont typeface="Arial" charset="0"/>
              <a:buChar char="•"/>
            </a:pPr>
            <a:r>
              <a:rPr lang="en-US" sz="1400"/>
              <a:t>Communicate fully and early in the relationship to clarify expectations, avoid misunderstanding, and establish mutual interest in the benchmarking exchange.</a:t>
            </a:r>
          </a:p>
        </p:txBody>
      </p:sp>
      <p:sp>
        <p:nvSpPr>
          <p:cNvPr id="107524" name="TextBox 3"/>
          <p:cNvSpPr txBox="1">
            <a:spLocks noChangeArrowheads="1"/>
          </p:cNvSpPr>
          <p:nvPr/>
        </p:nvSpPr>
        <p:spPr bwMode="auto">
          <a:xfrm>
            <a:off x="4606925" y="1595438"/>
            <a:ext cx="4381500" cy="4708525"/>
          </a:xfrm>
          <a:prstGeom prst="rect">
            <a:avLst/>
          </a:prstGeom>
          <a:noFill/>
          <a:ln w="9525">
            <a:noFill/>
            <a:miter lim="800000"/>
            <a:headEnd/>
            <a:tailEnd/>
          </a:ln>
        </p:spPr>
        <p:txBody>
          <a:bodyPr>
            <a:spAutoFit/>
          </a:bodyPr>
          <a:lstStyle/>
          <a:p>
            <a:pPr marL="169863" indent="-169863">
              <a:spcBef>
                <a:spcPts val="600"/>
              </a:spcBef>
              <a:buFont typeface="Arial" charset="0"/>
              <a:buChar char="•"/>
            </a:pPr>
            <a:r>
              <a:rPr lang="en-US" sz="1400"/>
              <a:t>Be honest and complete with the information submitted.</a:t>
            </a:r>
          </a:p>
          <a:p>
            <a:pPr marL="169863" indent="-169863">
              <a:spcBef>
                <a:spcPts val="600"/>
              </a:spcBef>
              <a:buFont typeface="Arial" charset="0"/>
              <a:buChar char="•"/>
            </a:pPr>
            <a:r>
              <a:rPr lang="en-US" sz="1400"/>
              <a:t>The use or communication of a benchmarking partner’s name with the data obtained or practices observed requires the prior permission of the benchmarking partner.</a:t>
            </a:r>
          </a:p>
          <a:p>
            <a:pPr marL="169863" indent="-169863">
              <a:spcBef>
                <a:spcPts val="600"/>
              </a:spcBef>
              <a:buFont typeface="Arial" charset="0"/>
              <a:buChar char="•"/>
            </a:pPr>
            <a:r>
              <a:rPr lang="en-US" sz="1400"/>
              <a:t>Honor the wishes of benchmarking partners regarding how the information that is provided will be handled and used.</a:t>
            </a:r>
          </a:p>
          <a:p>
            <a:pPr marL="169863" indent="-169863">
              <a:spcBef>
                <a:spcPts val="600"/>
              </a:spcBef>
              <a:buFont typeface="Arial" charset="0"/>
              <a:buChar char="•"/>
            </a:pPr>
            <a:r>
              <a:rPr lang="en-US" sz="1400"/>
              <a:t>In benchmarking with competitors, establish specific ground rules up-front. For example, “We don’t want to talk about things that will give either of us a competitive advantage, but rather we want to see where we both can mutually improve or gain benefit.”</a:t>
            </a:r>
          </a:p>
          <a:p>
            <a:pPr marL="169863" indent="-169863">
              <a:spcBef>
                <a:spcPts val="600"/>
              </a:spcBef>
              <a:buFont typeface="Arial" charset="0"/>
              <a:buChar char="•"/>
            </a:pPr>
            <a:r>
              <a:rPr lang="en-US" sz="1400"/>
              <a:t>Check with legal counsel if any information-gathering procedure is in doubt. If uncomfortable, do not proceed. Alternatively, negotiate and sign a specific nondisclosure agreement that will satisfy the attorneys representing each partner.</a:t>
            </a:r>
          </a:p>
        </p:txBody>
      </p:sp>
      <p:sp>
        <p:nvSpPr>
          <p:cNvPr id="10752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0C131478-18A8-469C-BEE8-D6C22860DA7A}" type="slidenum">
              <a:rPr lang="en-US" sz="1000" b="1">
                <a:latin typeface="Times New Roman" pitchFamily="18" charset="0"/>
              </a:rPr>
              <a:pPr algn="ctr"/>
              <a:t>55</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5613" y="317500"/>
            <a:ext cx="8212137" cy="1030288"/>
          </a:xfrm>
        </p:spPr>
        <p:txBody>
          <a:bodyPr/>
          <a:lstStyle/>
          <a:p>
            <a:pPr>
              <a:defRPr/>
            </a:pPr>
            <a:r>
              <a:rPr dirty="0" smtClean="0"/>
              <a:t>STRATEGIC OPTIONS FOR REMEDYING </a:t>
            </a:r>
            <a:br>
              <a:rPr dirty="0" smtClean="0"/>
            </a:br>
            <a:r>
              <a:rPr dirty="0" smtClean="0"/>
              <a:t>A COST OR VALUE DISADVANTAGE</a:t>
            </a:r>
          </a:p>
        </p:txBody>
      </p:sp>
      <p:sp>
        <p:nvSpPr>
          <p:cNvPr id="84995" name="Rectangle 3"/>
          <p:cNvSpPr>
            <a:spLocks noGrp="1" noChangeArrowheads="1"/>
          </p:cNvSpPr>
          <p:nvPr>
            <p:ph idx="1"/>
          </p:nvPr>
        </p:nvSpPr>
        <p:spPr>
          <a:xfrm>
            <a:off x="504825" y="1587500"/>
            <a:ext cx="8126413" cy="4829175"/>
          </a:xfrm>
        </p:spPr>
        <p:txBody>
          <a:bodyPr/>
          <a:lstStyle/>
          <a:p>
            <a:pPr>
              <a:defRPr/>
            </a:pPr>
            <a:r>
              <a:rPr dirty="0" smtClean="0"/>
              <a:t>Places in the total value chain system for a firm to look for ways to improve its efficiency and effectiveness:</a:t>
            </a:r>
          </a:p>
          <a:p>
            <a:pPr marL="863600" lvl="1" indent="-457200">
              <a:buSzPct val="100000"/>
              <a:buFont typeface="+mj-lt"/>
              <a:buAutoNum type="arabicPeriod"/>
              <a:defRPr/>
            </a:pPr>
            <a:r>
              <a:rPr dirty="0" smtClean="0"/>
              <a:t>The firm’s own internal activity segments</a:t>
            </a:r>
          </a:p>
          <a:p>
            <a:pPr marL="863600" lvl="1" indent="-457200">
              <a:buSzPct val="100000"/>
              <a:buFont typeface="+mj-lt"/>
              <a:buAutoNum type="arabicPeriod"/>
              <a:defRPr/>
            </a:pPr>
            <a:r>
              <a:rPr dirty="0" smtClean="0"/>
              <a:t>The suppliers’ part of the overall value chain system</a:t>
            </a:r>
          </a:p>
          <a:p>
            <a:pPr marL="863600" lvl="1" indent="-457200">
              <a:buSzPct val="100000"/>
              <a:buFont typeface="+mj-lt"/>
              <a:buAutoNum type="arabicPeriod"/>
              <a:defRPr/>
            </a:pPr>
            <a:r>
              <a:rPr dirty="0" smtClean="0"/>
              <a:t>The </a:t>
            </a:r>
            <a:r>
              <a:rPr dirty="0"/>
              <a:t>forward channel portion of the value chain system.</a:t>
            </a:r>
            <a:endParaRPr dirty="0" smtClean="0"/>
          </a:p>
        </p:txBody>
      </p:sp>
      <p:sp>
        <p:nvSpPr>
          <p:cNvPr id="10957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29C715E8-5632-454B-934C-A24965CFA83C}" type="slidenum">
              <a:rPr lang="en-US" sz="1000" b="1">
                <a:latin typeface="Times New Roman" pitchFamily="18" charset="0"/>
              </a:rPr>
              <a:pPr algn="ctr"/>
              <a:t>56</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5613" y="317500"/>
            <a:ext cx="8212137" cy="1030288"/>
          </a:xfrm>
        </p:spPr>
        <p:txBody>
          <a:bodyPr/>
          <a:lstStyle/>
          <a:p>
            <a:pPr>
              <a:defRPr/>
            </a:pPr>
            <a:r>
              <a:rPr dirty="0" smtClean="0"/>
              <a:t>IMPROVING INTERNALLY PERFORMED VALUE CHAIN ACTIVITIES</a:t>
            </a:r>
          </a:p>
        </p:txBody>
      </p:sp>
      <p:sp>
        <p:nvSpPr>
          <p:cNvPr id="87043" name="Rectangle 3"/>
          <p:cNvSpPr>
            <a:spLocks noGrp="1" noChangeArrowheads="1"/>
          </p:cNvSpPr>
          <p:nvPr>
            <p:ph idx="1"/>
          </p:nvPr>
        </p:nvSpPr>
        <p:spPr>
          <a:xfrm>
            <a:off x="504825" y="1566863"/>
            <a:ext cx="8126413" cy="4829175"/>
          </a:xfrm>
        </p:spPr>
        <p:txBody>
          <a:bodyPr/>
          <a:lstStyle/>
          <a:p>
            <a:pPr>
              <a:spcBef>
                <a:spcPts val="900"/>
              </a:spcBef>
              <a:defRPr/>
            </a:pPr>
            <a:r>
              <a:rPr sz="2000" dirty="0" smtClean="0"/>
              <a:t>Implement best practices throughout the firm, particularly for high-cost activities.</a:t>
            </a:r>
          </a:p>
          <a:p>
            <a:pPr>
              <a:spcBef>
                <a:spcPts val="900"/>
              </a:spcBef>
              <a:defRPr/>
            </a:pPr>
            <a:r>
              <a:rPr sz="2000" dirty="0"/>
              <a:t>Eliminate some cost-producing activities altogether by revamping the value chain.</a:t>
            </a:r>
          </a:p>
          <a:p>
            <a:pPr>
              <a:spcBef>
                <a:spcPts val="900"/>
              </a:spcBef>
              <a:defRPr/>
            </a:pPr>
            <a:r>
              <a:rPr sz="2000" dirty="0" smtClean="0"/>
              <a:t>Relocate high-cost activities to areas where they can be performed more cheaply.</a:t>
            </a:r>
          </a:p>
          <a:p>
            <a:pPr>
              <a:spcBef>
                <a:spcPts val="900"/>
              </a:spcBef>
              <a:defRPr/>
            </a:pPr>
            <a:r>
              <a:rPr sz="2000" dirty="0" smtClean="0"/>
              <a:t>Outsource activities that can be performed by vendors or contractors more cheaply than if done in-house.</a:t>
            </a:r>
          </a:p>
          <a:p>
            <a:pPr>
              <a:spcBef>
                <a:spcPts val="900"/>
              </a:spcBef>
              <a:defRPr/>
            </a:pPr>
            <a:r>
              <a:rPr sz="2000" dirty="0" smtClean="0"/>
              <a:t>Invest </a:t>
            </a:r>
            <a:r>
              <a:rPr sz="2000" dirty="0"/>
              <a:t>in productivity enhancing, cost-saving technological </a:t>
            </a:r>
            <a:r>
              <a:rPr sz="2000" dirty="0" smtClean="0"/>
              <a:t>improvements.</a:t>
            </a:r>
            <a:endParaRPr sz="2000" dirty="0"/>
          </a:p>
          <a:p>
            <a:pPr>
              <a:spcBef>
                <a:spcPts val="900"/>
              </a:spcBef>
              <a:defRPr/>
            </a:pPr>
            <a:r>
              <a:rPr sz="2000" dirty="0"/>
              <a:t>Find ways to </a:t>
            </a:r>
            <a:r>
              <a:rPr sz="2000" dirty="0" smtClean="0"/>
              <a:t>detour around activities </a:t>
            </a:r>
            <a:r>
              <a:rPr sz="2000" dirty="0"/>
              <a:t>or items where costs are </a:t>
            </a:r>
            <a:r>
              <a:rPr sz="2000" dirty="0" smtClean="0"/>
              <a:t>high.</a:t>
            </a:r>
            <a:endParaRPr sz="2000" dirty="0"/>
          </a:p>
          <a:p>
            <a:pPr>
              <a:spcBef>
                <a:spcPts val="900"/>
              </a:spcBef>
              <a:defRPr/>
            </a:pPr>
            <a:r>
              <a:rPr sz="2000" dirty="0"/>
              <a:t>Redesign </a:t>
            </a:r>
            <a:r>
              <a:rPr sz="2000" dirty="0" smtClean="0"/>
              <a:t>products </a:t>
            </a:r>
            <a:r>
              <a:rPr sz="2000" dirty="0"/>
              <a:t>and/or </a:t>
            </a:r>
            <a:r>
              <a:rPr sz="2000" dirty="0" smtClean="0"/>
              <a:t>components </a:t>
            </a:r>
            <a:r>
              <a:rPr sz="2000" dirty="0"/>
              <a:t>to facilitate speedier and </a:t>
            </a:r>
            <a:r>
              <a:rPr sz="2000" dirty="0" smtClean="0"/>
              <a:t>more economical </a:t>
            </a:r>
            <a:r>
              <a:rPr sz="2000" dirty="0"/>
              <a:t>manufacture or </a:t>
            </a:r>
            <a:r>
              <a:rPr sz="2000" dirty="0" smtClean="0"/>
              <a:t>assembly.</a:t>
            </a:r>
          </a:p>
        </p:txBody>
      </p:sp>
      <p:sp>
        <p:nvSpPr>
          <p:cNvPr id="11161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ED60C6E2-C2D1-46C3-8402-20E40843412C}" type="slidenum">
              <a:rPr lang="en-US" sz="1000" b="1">
                <a:latin typeface="Times New Roman" pitchFamily="18" charset="0"/>
              </a:rPr>
              <a:pPr algn="ctr"/>
              <a:t>57</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41338" y="317500"/>
            <a:ext cx="8050212" cy="1249363"/>
          </a:xfrm>
        </p:spPr>
        <p:txBody>
          <a:bodyPr/>
          <a:lstStyle/>
          <a:p>
            <a:pPr>
              <a:defRPr/>
            </a:pPr>
            <a:r>
              <a:rPr sz="2800" dirty="0" smtClean="0"/>
              <a:t>IMPROVING THE EFFECTIVENESS OF THE CUSTOMER VALUE PROPOSITION AND ENHANCING DIFFERENTIATION</a:t>
            </a:r>
          </a:p>
        </p:txBody>
      </p:sp>
      <p:sp>
        <p:nvSpPr>
          <p:cNvPr id="89091" name="Rectangle 3"/>
          <p:cNvSpPr>
            <a:spLocks noGrp="1" noChangeArrowheads="1"/>
          </p:cNvSpPr>
          <p:nvPr>
            <p:ph idx="1"/>
          </p:nvPr>
        </p:nvSpPr>
        <p:spPr>
          <a:xfrm>
            <a:off x="504825" y="1914525"/>
            <a:ext cx="8126413" cy="4502150"/>
          </a:xfrm>
        </p:spPr>
        <p:txBody>
          <a:bodyPr/>
          <a:lstStyle/>
          <a:p>
            <a:pPr>
              <a:defRPr/>
            </a:pPr>
            <a:r>
              <a:rPr sz="2000" dirty="0" smtClean="0"/>
              <a:t>Implement best practices for quality for high-value activities.</a:t>
            </a:r>
          </a:p>
          <a:p>
            <a:pPr>
              <a:defRPr/>
            </a:pPr>
            <a:r>
              <a:rPr sz="2000" dirty="0" smtClean="0"/>
              <a:t>Adopt best practices and technologies that spur innovation, improve design, and enhance creativity.</a:t>
            </a:r>
          </a:p>
          <a:p>
            <a:pPr>
              <a:defRPr/>
            </a:pPr>
            <a:r>
              <a:rPr sz="2000" dirty="0" smtClean="0"/>
              <a:t>Implement the best practices in providing customer service.</a:t>
            </a:r>
          </a:p>
          <a:p>
            <a:pPr>
              <a:defRPr/>
            </a:pPr>
            <a:r>
              <a:rPr sz="2000" dirty="0" smtClean="0"/>
              <a:t>Reallocate resources to activities having the most impact on value for the customer and their most important purchase criteria.</a:t>
            </a:r>
          </a:p>
          <a:p>
            <a:pPr>
              <a:defRPr/>
            </a:pPr>
            <a:r>
              <a:rPr sz="2000" dirty="0" smtClean="0"/>
              <a:t>For intermediate buyers, gain an understanding of how the activities the firm performs impact the buyer’s value chain.</a:t>
            </a:r>
          </a:p>
          <a:p>
            <a:pPr>
              <a:defRPr/>
            </a:pPr>
            <a:r>
              <a:rPr sz="2000" dirty="0"/>
              <a:t>Adopt best practices for marketing, brand management, and enhancing </a:t>
            </a:r>
            <a:r>
              <a:rPr sz="2000" dirty="0" smtClean="0"/>
              <a:t>customer perceptions.</a:t>
            </a:r>
          </a:p>
        </p:txBody>
      </p:sp>
      <p:sp>
        <p:nvSpPr>
          <p:cNvPr id="113667"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B22C8B4B-6062-4F2D-AC09-671BFC7C6F96}" type="slidenum">
              <a:rPr lang="en-US" sz="1000" b="1">
                <a:latin typeface="Times New Roman" pitchFamily="18" charset="0"/>
              </a:rPr>
              <a:pPr algn="ctr"/>
              <a:t>58</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5613" y="317500"/>
            <a:ext cx="8212137" cy="1030288"/>
          </a:xfrm>
        </p:spPr>
        <p:txBody>
          <a:bodyPr/>
          <a:lstStyle/>
          <a:p>
            <a:pPr>
              <a:defRPr/>
            </a:pPr>
            <a:r>
              <a:rPr dirty="0" smtClean="0"/>
              <a:t>IMPROVING SUPPLIER-RELATED </a:t>
            </a:r>
            <a:br>
              <a:rPr dirty="0" smtClean="0"/>
            </a:br>
            <a:r>
              <a:rPr dirty="0" smtClean="0"/>
              <a:t>VALUE CHAIN ACTIVITIES</a:t>
            </a:r>
          </a:p>
        </p:txBody>
      </p:sp>
      <p:sp>
        <p:nvSpPr>
          <p:cNvPr id="91139" name="Rectangle 3"/>
          <p:cNvSpPr>
            <a:spLocks noGrp="1" noChangeArrowheads="1"/>
          </p:cNvSpPr>
          <p:nvPr>
            <p:ph idx="1"/>
          </p:nvPr>
        </p:nvSpPr>
        <p:spPr>
          <a:xfrm>
            <a:off x="504825" y="1587500"/>
            <a:ext cx="8126413" cy="4829175"/>
          </a:xfrm>
        </p:spPr>
        <p:txBody>
          <a:bodyPr/>
          <a:lstStyle/>
          <a:p>
            <a:pPr>
              <a:defRPr/>
            </a:pPr>
            <a:r>
              <a:rPr sz="2000" dirty="0"/>
              <a:t>Pressure suppliers for lower prices.</a:t>
            </a:r>
          </a:p>
          <a:p>
            <a:pPr>
              <a:defRPr/>
            </a:pPr>
            <a:r>
              <a:rPr sz="2000" dirty="0"/>
              <a:t>Switch to lower-priced substitute inputs.</a:t>
            </a:r>
          </a:p>
          <a:p>
            <a:pPr>
              <a:defRPr/>
            </a:pPr>
            <a:r>
              <a:rPr sz="2000" dirty="0"/>
              <a:t>Collaborate closely with suppliers to identify mutual cost-saving opportunities.</a:t>
            </a:r>
          </a:p>
          <a:p>
            <a:pPr>
              <a:defRPr/>
            </a:pPr>
            <a:r>
              <a:rPr sz="2000" dirty="0"/>
              <a:t>Work with suppliers to enhance the firm’s differentiation.</a:t>
            </a:r>
          </a:p>
          <a:p>
            <a:pPr>
              <a:defRPr/>
            </a:pPr>
            <a:r>
              <a:rPr sz="2000" dirty="0"/>
              <a:t>Select and retain suppliers who meet higher-quality standards.</a:t>
            </a:r>
          </a:p>
          <a:p>
            <a:pPr>
              <a:defRPr/>
            </a:pPr>
            <a:r>
              <a:rPr sz="2000" dirty="0"/>
              <a:t>Coordinate with suppliers to enhance design or other features desired by customers.</a:t>
            </a:r>
          </a:p>
          <a:p>
            <a:pPr>
              <a:defRPr/>
            </a:pPr>
            <a:r>
              <a:rPr sz="2000" dirty="0"/>
              <a:t>Provide incentives to suppliers to meet higher-quality standards, and assist suppliers in their efforts to improve.</a:t>
            </a:r>
          </a:p>
        </p:txBody>
      </p:sp>
      <p:sp>
        <p:nvSpPr>
          <p:cNvPr id="11571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E89E2FF8-5499-4C0D-A9D7-6F1F05894A0F}" type="slidenum">
              <a:rPr lang="en-US" sz="1000" b="1">
                <a:latin typeface="Times New Roman" pitchFamily="18" charset="0"/>
              </a:rPr>
              <a:pPr algn="ctr"/>
              <a:t>59</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5613" y="317500"/>
            <a:ext cx="8212137" cy="1030288"/>
          </a:xfrm>
        </p:spPr>
        <p:txBody>
          <a:bodyPr/>
          <a:lstStyle/>
          <a:p>
            <a:pPr>
              <a:defRPr/>
            </a:pPr>
            <a:r>
              <a:rPr dirty="0" smtClean="0"/>
              <a:t>SPECIFIC INDICATORS OF </a:t>
            </a:r>
            <a:br>
              <a:rPr dirty="0" smtClean="0"/>
            </a:br>
            <a:r>
              <a:rPr dirty="0" smtClean="0"/>
              <a:t>STRATEGIC SUCCESS</a:t>
            </a:r>
          </a:p>
        </p:txBody>
      </p:sp>
      <p:sp>
        <p:nvSpPr>
          <p:cNvPr id="35843" name="Rectangle 3"/>
          <p:cNvSpPr>
            <a:spLocks noGrp="1" noChangeArrowheads="1"/>
          </p:cNvSpPr>
          <p:nvPr>
            <p:ph idx="1"/>
          </p:nvPr>
        </p:nvSpPr>
        <p:spPr>
          <a:xfrm>
            <a:off x="504825" y="1587500"/>
            <a:ext cx="8126413" cy="4829175"/>
          </a:xfrm>
        </p:spPr>
        <p:txBody>
          <a:bodyPr/>
          <a:lstStyle/>
          <a:p>
            <a:pPr>
              <a:defRPr/>
            </a:pPr>
            <a:r>
              <a:rPr sz="2400" dirty="0" smtClean="0"/>
              <a:t>Growth in firm’s sales and market share</a:t>
            </a:r>
          </a:p>
          <a:p>
            <a:pPr>
              <a:defRPr/>
            </a:pPr>
            <a:r>
              <a:rPr sz="2400" dirty="0" smtClean="0"/>
              <a:t>Acquisition and retention of customers</a:t>
            </a:r>
          </a:p>
          <a:p>
            <a:pPr>
              <a:defRPr/>
            </a:pPr>
            <a:r>
              <a:rPr sz="2400" dirty="0" smtClean="0"/>
              <a:t>Strengthening image </a:t>
            </a:r>
            <a:r>
              <a:rPr sz="2400" dirty="0"/>
              <a:t>and reputation with </a:t>
            </a:r>
            <a:r>
              <a:rPr sz="2400" dirty="0" smtClean="0"/>
              <a:t>customers</a:t>
            </a:r>
            <a:endParaRPr sz="2400" dirty="0"/>
          </a:p>
          <a:p>
            <a:pPr>
              <a:defRPr/>
            </a:pPr>
            <a:r>
              <a:rPr sz="2400" dirty="0" smtClean="0"/>
              <a:t>Increasing profit margins, net profits and ROI</a:t>
            </a:r>
          </a:p>
          <a:p>
            <a:pPr>
              <a:defRPr/>
            </a:pPr>
            <a:r>
              <a:rPr sz="2400" dirty="0" smtClean="0"/>
              <a:t>Growing financial strength and credit rating</a:t>
            </a:r>
          </a:p>
          <a:p>
            <a:pPr>
              <a:defRPr/>
            </a:pPr>
            <a:r>
              <a:rPr sz="2400" dirty="0" smtClean="0"/>
              <a:t>Leadership in factors relevant to market\industry success</a:t>
            </a:r>
          </a:p>
          <a:p>
            <a:pPr>
              <a:defRPr/>
            </a:pPr>
            <a:r>
              <a:rPr sz="2400" dirty="0" smtClean="0"/>
              <a:t>Continuing improvement in key measures of operating performance</a:t>
            </a:r>
          </a:p>
        </p:txBody>
      </p:sp>
      <p:sp>
        <p:nvSpPr>
          <p:cNvPr id="2765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5A54A363-671B-45A9-A5ED-31D07036BE6F}" type="slidenum">
              <a:rPr lang="en-US" sz="1000" b="1">
                <a:latin typeface="Times New Roman" pitchFamily="18" charset="0"/>
              </a:rPr>
              <a:pPr algn="ctr"/>
              <a:t>6</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5613" y="317500"/>
            <a:ext cx="8212137" cy="1030288"/>
          </a:xfrm>
        </p:spPr>
        <p:txBody>
          <a:bodyPr/>
          <a:lstStyle/>
          <a:p>
            <a:pPr>
              <a:defRPr/>
            </a:pPr>
            <a:r>
              <a:rPr dirty="0" smtClean="0"/>
              <a:t>IMPROVING VALUE CHAIN ACTIVITIES OF FORWARD CHANNEL ALLIES</a:t>
            </a:r>
          </a:p>
        </p:txBody>
      </p:sp>
      <p:sp>
        <p:nvSpPr>
          <p:cNvPr id="93187" name="Rectangle 3"/>
          <p:cNvSpPr>
            <a:spLocks noGrp="1" noChangeArrowheads="1"/>
          </p:cNvSpPr>
          <p:nvPr>
            <p:ph idx="1"/>
          </p:nvPr>
        </p:nvSpPr>
        <p:spPr>
          <a:xfrm>
            <a:off x="504825" y="1587500"/>
            <a:ext cx="8126413" cy="4829175"/>
          </a:xfrm>
        </p:spPr>
        <p:txBody>
          <a:bodyPr/>
          <a:lstStyle/>
          <a:p>
            <a:pPr>
              <a:defRPr/>
            </a:pPr>
            <a:r>
              <a:rPr dirty="0" smtClean="0"/>
              <a:t>Achieving Cost-Based Competitiveness:</a:t>
            </a:r>
          </a:p>
          <a:p>
            <a:pPr lvl="1">
              <a:defRPr/>
            </a:pPr>
            <a:r>
              <a:rPr dirty="0" smtClean="0"/>
              <a:t>Pressure forward channel allies to reduce their costs and markups so as to make the final price to buyers more competitive. </a:t>
            </a:r>
          </a:p>
          <a:p>
            <a:pPr lvl="1">
              <a:defRPr/>
            </a:pPr>
            <a:r>
              <a:rPr dirty="0" smtClean="0"/>
              <a:t>Collaborate with forward channel allies to identify win-win opportunities to reduce costs.</a:t>
            </a:r>
          </a:p>
          <a:p>
            <a:pPr lvl="1">
              <a:defRPr/>
            </a:pPr>
            <a:r>
              <a:rPr dirty="0" smtClean="0"/>
              <a:t>Change to a more economical distribution strategy, including switching to cheaper distribution channels.</a:t>
            </a:r>
          </a:p>
        </p:txBody>
      </p:sp>
      <p:sp>
        <p:nvSpPr>
          <p:cNvPr id="11776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63A18204-6972-4A25-B42F-D24E37A8C728}" type="slidenum">
              <a:rPr lang="en-US" sz="1000" b="1">
                <a:latin typeface="Times New Roman" pitchFamily="18" charset="0"/>
              </a:rPr>
              <a:pPr algn="ctr"/>
              <a:t>60</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5613" y="327025"/>
            <a:ext cx="8212137" cy="1250950"/>
          </a:xfrm>
        </p:spPr>
        <p:txBody>
          <a:bodyPr/>
          <a:lstStyle/>
          <a:p>
            <a:pPr>
              <a:defRPr/>
            </a:pPr>
            <a:r>
              <a:rPr sz="2800" dirty="0" smtClean="0"/>
              <a:t>ENHANCING DIFFERENTIATION THROUGH ACTIVITIES AT THE FORWARD END OF THE VALUE CHAIN SYSTEM</a:t>
            </a:r>
          </a:p>
        </p:txBody>
      </p:sp>
      <p:sp>
        <p:nvSpPr>
          <p:cNvPr id="95235" name="Rectangle 3"/>
          <p:cNvSpPr>
            <a:spLocks noGrp="1" noChangeArrowheads="1"/>
          </p:cNvSpPr>
          <p:nvPr>
            <p:ph idx="1"/>
          </p:nvPr>
        </p:nvSpPr>
        <p:spPr>
          <a:xfrm>
            <a:off x="504825" y="1914525"/>
            <a:ext cx="7527925" cy="4502150"/>
          </a:xfrm>
        </p:spPr>
        <p:txBody>
          <a:bodyPr/>
          <a:lstStyle/>
          <a:p>
            <a:pPr>
              <a:defRPr/>
            </a:pPr>
            <a:r>
              <a:rPr dirty="0" smtClean="0"/>
              <a:t>Enhancing Differentiation:</a:t>
            </a:r>
          </a:p>
          <a:p>
            <a:pPr lvl="1">
              <a:defRPr/>
            </a:pPr>
            <a:r>
              <a:rPr dirty="0" smtClean="0"/>
              <a:t>Engage in cooperative advertising and promotions with forward channel allies.</a:t>
            </a:r>
          </a:p>
          <a:p>
            <a:pPr lvl="1">
              <a:defRPr/>
            </a:pPr>
            <a:r>
              <a:rPr dirty="0" smtClean="0"/>
              <a:t>Use exclusive arrangements with downstream sellers or other mechanisms that increase their incentives to enhance delivered customer value.</a:t>
            </a:r>
          </a:p>
          <a:p>
            <a:pPr lvl="1">
              <a:defRPr/>
            </a:pPr>
            <a:r>
              <a:rPr dirty="0" smtClean="0"/>
              <a:t>Create and enforce standards for downstream activities and assist in training channel partners in business practices.</a:t>
            </a:r>
          </a:p>
        </p:txBody>
      </p:sp>
      <p:sp>
        <p:nvSpPr>
          <p:cNvPr id="11981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A2D39E7C-1C70-430C-B22A-D63E0458C999}" type="slidenum">
              <a:rPr lang="en-US" sz="1000" b="1">
                <a:latin typeface="Times New Roman" pitchFamily="18" charset="0"/>
              </a:rPr>
              <a:pPr algn="ctr"/>
              <a:t>61</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Performing value </a:t>
            </a:r>
            <a:r>
              <a:rPr dirty="0" smtClean="0"/>
              <a:t>chain activities </a:t>
            </a:r>
            <a:r>
              <a:rPr dirty="0"/>
              <a:t>with </a:t>
            </a:r>
            <a:r>
              <a:rPr dirty="0" smtClean="0"/>
              <a:t>capabilities that </a:t>
            </a:r>
            <a:r>
              <a:rPr dirty="0"/>
              <a:t>permit the </a:t>
            </a:r>
            <a:r>
              <a:rPr dirty="0" smtClean="0"/>
              <a:t>company to </a:t>
            </a:r>
            <a:r>
              <a:rPr dirty="0"/>
              <a:t>either outmatch </a:t>
            </a:r>
            <a:r>
              <a:rPr dirty="0" smtClean="0"/>
              <a:t>rivals on </a:t>
            </a:r>
            <a:r>
              <a:rPr dirty="0"/>
              <a:t>differentiation or </a:t>
            </a:r>
            <a:r>
              <a:rPr dirty="0" smtClean="0"/>
              <a:t>beat them </a:t>
            </a:r>
            <a:r>
              <a:rPr dirty="0"/>
              <a:t>on costs will give </a:t>
            </a:r>
            <a:r>
              <a:rPr dirty="0" smtClean="0"/>
              <a:t>the company </a:t>
            </a:r>
            <a:r>
              <a:rPr dirty="0"/>
              <a:t>a </a:t>
            </a:r>
            <a:r>
              <a:rPr dirty="0" smtClean="0"/>
              <a:t>competitive advantage</a:t>
            </a:r>
            <a:r>
              <a:rPr dirty="0"/>
              <a:t>.</a:t>
            </a:r>
          </a:p>
        </p:txBody>
      </p:sp>
      <p:sp>
        <p:nvSpPr>
          <p:cNvPr id="121858"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101EE92D-84FB-4164-914E-3275D55D1E6E}" type="slidenum">
              <a:rPr lang="en-US" sz="1000" b="1">
                <a:latin typeface="Times New Roman" pitchFamily="18" charset="0"/>
              </a:rPr>
              <a:pPr algn="ctr"/>
              <a:t>62</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3"/>
          <p:cNvSpPr txBox="1">
            <a:spLocks noChangeArrowheads="1"/>
          </p:cNvSpPr>
          <p:nvPr/>
        </p:nvSpPr>
        <p:spPr bwMode="auto">
          <a:xfrm>
            <a:off x="1827213" y="406400"/>
            <a:ext cx="6497637" cy="641350"/>
          </a:xfrm>
          <a:prstGeom prst="rect">
            <a:avLst/>
          </a:prstGeom>
          <a:noFill/>
          <a:ln w="9525">
            <a:noFill/>
            <a:miter lim="800000"/>
            <a:headEnd/>
            <a:tailEnd/>
          </a:ln>
        </p:spPr>
        <p:txBody>
          <a:bodyPr>
            <a:spAutoFit/>
          </a:bodyPr>
          <a:lstStyle/>
          <a:p>
            <a:pPr>
              <a:spcBef>
                <a:spcPct val="50000"/>
              </a:spcBef>
            </a:pPr>
            <a:r>
              <a:rPr lang="en-US" sz="1800" b="1"/>
              <a:t>Translating Company Performance of Value Chain Activities into Competitive Advantage</a:t>
            </a:r>
          </a:p>
        </p:txBody>
      </p:sp>
      <p:sp>
        <p:nvSpPr>
          <p:cNvPr id="122882" name="Text Box 3"/>
          <p:cNvSpPr txBox="1">
            <a:spLocks noChangeArrowheads="1"/>
          </p:cNvSpPr>
          <p:nvPr/>
        </p:nvSpPr>
        <p:spPr bwMode="auto">
          <a:xfrm>
            <a:off x="379413" y="409575"/>
            <a:ext cx="1495425"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FIGURE 4.5</a:t>
            </a:r>
          </a:p>
        </p:txBody>
      </p:sp>
      <p:sp>
        <p:nvSpPr>
          <p:cNvPr id="122883" name="Line 4"/>
          <p:cNvSpPr>
            <a:spLocks noChangeShapeType="1"/>
          </p:cNvSpPr>
          <p:nvPr/>
        </p:nvSpPr>
        <p:spPr bwMode="auto">
          <a:xfrm>
            <a:off x="379413" y="1054100"/>
            <a:ext cx="8375650" cy="0"/>
          </a:xfrm>
          <a:prstGeom prst="line">
            <a:avLst/>
          </a:prstGeom>
          <a:noFill/>
          <a:ln w="57150">
            <a:solidFill>
              <a:srgbClr val="CC6600"/>
            </a:solidFill>
            <a:round/>
            <a:headEnd/>
            <a:tailEnd/>
          </a:ln>
        </p:spPr>
        <p:txBody>
          <a:bodyPr/>
          <a:lstStyle/>
          <a:p>
            <a:endParaRPr lang="en-US"/>
          </a:p>
        </p:txBody>
      </p:sp>
      <p:pic>
        <p:nvPicPr>
          <p:cNvPr id="122884" name="Picture 3"/>
          <p:cNvPicPr>
            <a:picLocks noChangeAspect="1" noChangeArrowheads="1"/>
          </p:cNvPicPr>
          <p:nvPr/>
        </p:nvPicPr>
        <p:blipFill>
          <a:blip r:embed="rId3"/>
          <a:srcRect/>
          <a:stretch>
            <a:fillRect/>
          </a:stretch>
        </p:blipFill>
        <p:spPr bwMode="auto">
          <a:xfrm>
            <a:off x="338138" y="1554163"/>
            <a:ext cx="8467725" cy="3600450"/>
          </a:xfrm>
          <a:prstGeom prst="rect">
            <a:avLst/>
          </a:prstGeom>
          <a:noFill/>
          <a:ln w="9525">
            <a:noFill/>
            <a:miter lim="800000"/>
            <a:headEnd/>
            <a:tailEnd/>
          </a:ln>
        </p:spPr>
      </p:pic>
      <p:sp>
        <p:nvSpPr>
          <p:cNvPr id="122885"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0D1251EB-00DA-4609-9539-EAFCA48A0F6D}" type="slidenum">
              <a:rPr lang="en-US" sz="1000" b="1">
                <a:latin typeface="Times New Roman" pitchFamily="18" charset="0"/>
              </a:rPr>
              <a:pPr algn="ctr"/>
              <a:t>63</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3"/>
          <p:cNvSpPr txBox="1">
            <a:spLocks noChangeArrowheads="1"/>
          </p:cNvSpPr>
          <p:nvPr/>
        </p:nvSpPr>
        <p:spPr bwMode="auto">
          <a:xfrm>
            <a:off x="1827213" y="406400"/>
            <a:ext cx="6519862" cy="641350"/>
          </a:xfrm>
          <a:prstGeom prst="rect">
            <a:avLst/>
          </a:prstGeom>
          <a:noFill/>
          <a:ln w="9525">
            <a:noFill/>
            <a:miter lim="800000"/>
            <a:headEnd/>
            <a:tailEnd/>
          </a:ln>
        </p:spPr>
        <p:txBody>
          <a:bodyPr>
            <a:spAutoFit/>
          </a:bodyPr>
          <a:lstStyle/>
          <a:p>
            <a:pPr>
              <a:spcBef>
                <a:spcPct val="50000"/>
              </a:spcBef>
            </a:pPr>
            <a:r>
              <a:rPr lang="en-US" sz="1800" b="1"/>
              <a:t>Translating Company Performance of Value Chain Activities into Competitive Advantage (cont’d)</a:t>
            </a:r>
          </a:p>
        </p:txBody>
      </p:sp>
      <p:sp>
        <p:nvSpPr>
          <p:cNvPr id="124930" name="Text Box 3"/>
          <p:cNvSpPr txBox="1">
            <a:spLocks noChangeArrowheads="1"/>
          </p:cNvSpPr>
          <p:nvPr/>
        </p:nvSpPr>
        <p:spPr bwMode="auto">
          <a:xfrm>
            <a:off x="379413" y="409575"/>
            <a:ext cx="1495425" cy="369888"/>
          </a:xfrm>
          <a:prstGeom prst="rect">
            <a:avLst/>
          </a:prstGeom>
          <a:noFill/>
          <a:ln w="9525">
            <a:noFill/>
            <a:miter lim="800000"/>
            <a:headEnd/>
            <a:tailEnd/>
          </a:ln>
        </p:spPr>
        <p:txBody>
          <a:bodyPr lIns="0" rIns="0">
            <a:spAutoFit/>
          </a:bodyPr>
          <a:lstStyle/>
          <a:p>
            <a:pPr>
              <a:spcBef>
                <a:spcPct val="50000"/>
              </a:spcBef>
            </a:pPr>
            <a:r>
              <a:rPr lang="en-US" sz="1800" b="1">
                <a:solidFill>
                  <a:srgbClr val="CC6600"/>
                </a:solidFill>
              </a:rPr>
              <a:t>FIGURE 4.5</a:t>
            </a:r>
          </a:p>
        </p:txBody>
      </p:sp>
      <p:sp>
        <p:nvSpPr>
          <p:cNvPr id="124931" name="Line 4"/>
          <p:cNvSpPr>
            <a:spLocks noChangeShapeType="1"/>
          </p:cNvSpPr>
          <p:nvPr/>
        </p:nvSpPr>
        <p:spPr bwMode="auto">
          <a:xfrm>
            <a:off x="379413" y="1054100"/>
            <a:ext cx="8375650" cy="0"/>
          </a:xfrm>
          <a:prstGeom prst="line">
            <a:avLst/>
          </a:prstGeom>
          <a:noFill/>
          <a:ln w="57150">
            <a:solidFill>
              <a:srgbClr val="CC6600"/>
            </a:solidFill>
            <a:round/>
            <a:headEnd/>
            <a:tailEnd/>
          </a:ln>
        </p:spPr>
        <p:txBody>
          <a:bodyPr/>
          <a:lstStyle/>
          <a:p>
            <a:endParaRPr lang="en-US"/>
          </a:p>
        </p:txBody>
      </p:sp>
      <p:pic>
        <p:nvPicPr>
          <p:cNvPr id="124932" name="Picture 2"/>
          <p:cNvPicPr>
            <a:picLocks noChangeAspect="1" noChangeArrowheads="1"/>
          </p:cNvPicPr>
          <p:nvPr/>
        </p:nvPicPr>
        <p:blipFill>
          <a:blip r:embed="rId3"/>
          <a:srcRect/>
          <a:stretch>
            <a:fillRect/>
          </a:stretch>
        </p:blipFill>
        <p:spPr bwMode="auto">
          <a:xfrm>
            <a:off x="347663" y="1573213"/>
            <a:ext cx="8448675" cy="3457575"/>
          </a:xfrm>
          <a:prstGeom prst="rect">
            <a:avLst/>
          </a:prstGeom>
          <a:noFill/>
          <a:ln w="9525">
            <a:noFill/>
            <a:miter lim="800000"/>
            <a:headEnd/>
            <a:tailEnd/>
          </a:ln>
        </p:spPr>
      </p:pic>
      <p:sp>
        <p:nvSpPr>
          <p:cNvPr id="12493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A217EE34-B7D0-4DEF-AA41-74CBA1D23D26}" type="slidenum">
              <a:rPr lang="en-US" sz="1000" b="1">
                <a:latin typeface="Times New Roman" pitchFamily="18" charset="0"/>
              </a:rPr>
              <a:pPr algn="ctr"/>
              <a:t>64</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5613" y="327025"/>
            <a:ext cx="8212137" cy="1250950"/>
          </a:xfrm>
        </p:spPr>
        <p:txBody>
          <a:bodyPr/>
          <a:lstStyle/>
          <a:p>
            <a:pPr>
              <a:defRPr/>
            </a:pPr>
            <a:r>
              <a:rPr dirty="0" smtClean="0"/>
              <a:t>QUESTION 5:  IS THE FIRM COMPETITIVELY STRONGER OR WEAKER THAN KEY RIVALS?</a:t>
            </a:r>
          </a:p>
        </p:txBody>
      </p:sp>
      <p:sp>
        <p:nvSpPr>
          <p:cNvPr id="101379" name="Rectangle 3"/>
          <p:cNvSpPr>
            <a:spLocks noGrp="1" noChangeArrowheads="1"/>
          </p:cNvSpPr>
          <p:nvPr>
            <p:ph idx="1"/>
          </p:nvPr>
        </p:nvSpPr>
        <p:spPr>
          <a:xfrm>
            <a:off x="504825" y="1914525"/>
            <a:ext cx="7400925" cy="4502150"/>
          </a:xfrm>
        </p:spPr>
        <p:txBody>
          <a:bodyPr/>
          <a:lstStyle/>
          <a:p>
            <a:pPr>
              <a:defRPr/>
            </a:pPr>
            <a:r>
              <a:rPr dirty="0" smtClean="0"/>
              <a:t>Assessing the firm’s overall competitive strength:</a:t>
            </a:r>
          </a:p>
          <a:p>
            <a:pPr lvl="1">
              <a:defRPr/>
            </a:pPr>
            <a:r>
              <a:rPr dirty="0" smtClean="0"/>
              <a:t>How </a:t>
            </a:r>
            <a:r>
              <a:rPr dirty="0"/>
              <a:t>does the </a:t>
            </a:r>
            <a:r>
              <a:rPr dirty="0" smtClean="0"/>
              <a:t>firm rank relative </a:t>
            </a:r>
            <a:r>
              <a:rPr dirty="0"/>
              <a:t>to competitors on each of the important factors that determine market success?</a:t>
            </a:r>
          </a:p>
          <a:p>
            <a:pPr lvl="1">
              <a:defRPr/>
            </a:pPr>
            <a:r>
              <a:rPr dirty="0" smtClean="0"/>
              <a:t>Does </a:t>
            </a:r>
            <a:r>
              <a:rPr dirty="0"/>
              <a:t>the </a:t>
            </a:r>
            <a:r>
              <a:rPr dirty="0" smtClean="0"/>
              <a:t>firm </a:t>
            </a:r>
            <a:r>
              <a:rPr dirty="0"/>
              <a:t>have a net competitive advantage or </a:t>
            </a:r>
            <a:r>
              <a:rPr dirty="0" smtClean="0"/>
              <a:t>disadvantage versus </a:t>
            </a:r>
            <a:r>
              <a:rPr dirty="0"/>
              <a:t>major </a:t>
            </a:r>
            <a:r>
              <a:rPr dirty="0" smtClean="0"/>
              <a:t>competitors?</a:t>
            </a:r>
            <a:endParaRPr dirty="0"/>
          </a:p>
        </p:txBody>
      </p:sp>
      <p:sp>
        <p:nvSpPr>
          <p:cNvPr id="126979"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46D1B0CB-EDE7-47F8-8FBE-34BFC4B6F720}" type="slidenum">
              <a:rPr lang="en-US" sz="1000" b="1">
                <a:latin typeface="Times New Roman" pitchFamily="18" charset="0"/>
              </a:rPr>
              <a:pPr algn="ctr"/>
              <a:t>65</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High-weighted </a:t>
            </a:r>
            <a:r>
              <a:rPr dirty="0" smtClean="0"/>
              <a:t>competitive strength </a:t>
            </a:r>
            <a:r>
              <a:rPr dirty="0"/>
              <a:t>ratings </a:t>
            </a:r>
            <a:r>
              <a:rPr dirty="0" smtClean="0"/>
              <a:t>signal a </a:t>
            </a:r>
            <a:r>
              <a:rPr dirty="0"/>
              <a:t>strong </a:t>
            </a:r>
            <a:r>
              <a:rPr dirty="0" smtClean="0"/>
              <a:t>competitive position </a:t>
            </a:r>
            <a:r>
              <a:rPr dirty="0"/>
              <a:t>and </a:t>
            </a:r>
            <a:r>
              <a:rPr dirty="0" smtClean="0"/>
              <a:t>possession of </a:t>
            </a:r>
            <a:r>
              <a:rPr dirty="0"/>
              <a:t>competitive advantage</a:t>
            </a:r>
            <a:r>
              <a:rPr dirty="0" smtClean="0"/>
              <a:t>; low </a:t>
            </a:r>
            <a:r>
              <a:rPr dirty="0"/>
              <a:t>ratings signal a </a:t>
            </a:r>
            <a:r>
              <a:rPr dirty="0" smtClean="0"/>
              <a:t>weak position </a:t>
            </a:r>
            <a:r>
              <a:rPr dirty="0"/>
              <a:t>and </a:t>
            </a:r>
            <a:r>
              <a:rPr dirty="0" smtClean="0"/>
              <a:t>competitive disadvantage</a:t>
            </a:r>
            <a:r>
              <a:rPr dirty="0"/>
              <a:t>.</a:t>
            </a:r>
          </a:p>
        </p:txBody>
      </p:sp>
      <p:sp>
        <p:nvSpPr>
          <p:cNvPr id="12902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C496C488-029D-41F5-A371-8AA9328B4B4D}" type="slidenum">
              <a:rPr lang="en-US" sz="1000" b="1">
                <a:latin typeface="Times New Roman" pitchFamily="18" charset="0"/>
              </a:rPr>
              <a:pPr algn="ctr"/>
              <a:t>66</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20713" y="560388"/>
            <a:ext cx="7897812" cy="460375"/>
          </a:xfrm>
        </p:spPr>
        <p:txBody>
          <a:bodyPr/>
          <a:lstStyle/>
          <a:p>
            <a:pPr>
              <a:defRPr/>
            </a:pPr>
            <a:r>
              <a:rPr sz="2800" dirty="0" smtClean="0">
                <a:effectLst>
                  <a:outerShdw blurRad="38100" dist="38100" dir="2700000" algn="tl">
                    <a:srgbClr val="000000">
                      <a:alpha val="43137"/>
                    </a:srgbClr>
                  </a:outerShdw>
                </a:effectLst>
              </a:rPr>
              <a:t>THE COMPETITIVE STRENGTH ASSESSMENT PROCESS</a:t>
            </a:r>
          </a:p>
        </p:txBody>
      </p:sp>
      <p:sp>
        <p:nvSpPr>
          <p:cNvPr id="7178" name="Rectangle 10" descr="Color08"/>
          <p:cNvSpPr>
            <a:spLocks noChangeArrowheads="1"/>
          </p:cNvSpPr>
          <p:nvPr/>
        </p:nvSpPr>
        <p:spPr bwMode="blackWhite">
          <a:xfrm>
            <a:off x="1069975" y="1679575"/>
            <a:ext cx="1254125" cy="1095375"/>
          </a:xfrm>
          <a:prstGeom prst="rect">
            <a:avLst/>
          </a:prstGeom>
          <a:blipFill dpi="0" rotWithShape="1">
            <a:blip r:embed="rId3">
              <a:extLst>
                <a:ext uri="{28A0092B-C50C-407E-A947-70E740481C1C}"/>
              </a:extLst>
            </a:blip>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chemeClr val="accent1">
                <a:lumMod val="50000"/>
              </a:schemeClr>
            </a:extrusionClr>
          </a:sp3d>
        </p:spPr>
        <p:txBody>
          <a:bodyPr lIns="90488" tIns="44450" rIns="90488" bIns="44450" anchor="ctr">
            <a:flatTx/>
          </a:bodyPr>
          <a:lstStyle/>
          <a:p>
            <a:pPr algn="ctr" eaLnBrk="0" hangingPunct="0">
              <a:defRPr/>
            </a:pPr>
            <a:r>
              <a:rPr lang="en-US" b="1" dirty="0">
                <a:solidFill>
                  <a:srgbClr val="FFFFFF"/>
                </a:solidFill>
              </a:rPr>
              <a:t>Step 1</a:t>
            </a:r>
          </a:p>
        </p:txBody>
      </p:sp>
      <p:sp>
        <p:nvSpPr>
          <p:cNvPr id="130051" name="Rectangle 11"/>
          <p:cNvSpPr>
            <a:spLocks noChangeArrowheads="1"/>
          </p:cNvSpPr>
          <p:nvPr/>
        </p:nvSpPr>
        <p:spPr bwMode="blackWhite">
          <a:xfrm>
            <a:off x="2324100" y="1679575"/>
            <a:ext cx="5726113" cy="1095375"/>
          </a:xfrm>
          <a:prstGeom prst="rect">
            <a:avLst/>
          </a:prstGeom>
          <a:blipFill dpi="0" rotWithShape="1">
            <a:blip r:embed="rId4"/>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rgbClr val="F8F8F8"/>
            </a:extrusionClr>
          </a:sp3d>
        </p:spPr>
        <p:txBody>
          <a:bodyPr lIns="182880" tIns="44450" rIns="90488" bIns="44450" anchor="ctr">
            <a:flatTx/>
          </a:bodyPr>
          <a:lstStyle/>
          <a:p>
            <a:pPr eaLnBrk="0" hangingPunct="0"/>
            <a:r>
              <a:rPr lang="en-US"/>
              <a:t>Make a list of the industry’s key success factors and measures of competitive strength or weakness (6 to 10 measures usually suffice).</a:t>
            </a:r>
          </a:p>
        </p:txBody>
      </p:sp>
      <p:sp>
        <p:nvSpPr>
          <p:cNvPr id="7180" name="Rectangle 12" descr="Color08"/>
          <p:cNvSpPr>
            <a:spLocks noChangeArrowheads="1"/>
          </p:cNvSpPr>
          <p:nvPr/>
        </p:nvSpPr>
        <p:spPr bwMode="blackWhite">
          <a:xfrm>
            <a:off x="1085850" y="3048000"/>
            <a:ext cx="1254125" cy="1095375"/>
          </a:xfrm>
          <a:prstGeom prst="rect">
            <a:avLst/>
          </a:prstGeom>
          <a:blipFill dpi="0" rotWithShape="1">
            <a:blip r:embed="rId3">
              <a:extLst>
                <a:ext uri="{28A0092B-C50C-407E-A947-70E740481C1C}"/>
              </a:extLst>
            </a:blip>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chemeClr val="accent1">
                <a:lumMod val="50000"/>
              </a:schemeClr>
            </a:extrusionClr>
          </a:sp3d>
        </p:spPr>
        <p:txBody>
          <a:bodyPr lIns="90488" tIns="44450" rIns="90488" bIns="44450" anchor="ctr">
            <a:flatTx/>
          </a:bodyPr>
          <a:lstStyle/>
          <a:p>
            <a:pPr algn="ctr" eaLnBrk="0" hangingPunct="0">
              <a:defRPr/>
            </a:pPr>
            <a:r>
              <a:rPr lang="en-US" b="1" dirty="0">
                <a:solidFill>
                  <a:srgbClr val="FFFFFF"/>
                </a:solidFill>
              </a:rPr>
              <a:t>Step 2</a:t>
            </a:r>
          </a:p>
        </p:txBody>
      </p:sp>
      <p:sp>
        <p:nvSpPr>
          <p:cNvPr id="130053" name="Rectangle 13"/>
          <p:cNvSpPr>
            <a:spLocks noChangeArrowheads="1"/>
          </p:cNvSpPr>
          <p:nvPr/>
        </p:nvSpPr>
        <p:spPr bwMode="blackWhite">
          <a:xfrm>
            <a:off x="2339975" y="3048000"/>
            <a:ext cx="5726113" cy="1095375"/>
          </a:xfrm>
          <a:prstGeom prst="rect">
            <a:avLst/>
          </a:prstGeom>
          <a:blipFill dpi="0" rotWithShape="1">
            <a:blip r:embed="rId4"/>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rgbClr val="F8F8F8"/>
            </a:extrusionClr>
          </a:sp3d>
        </p:spPr>
        <p:txBody>
          <a:bodyPr lIns="182880" tIns="44450" rIns="90488" bIns="44450" anchor="ctr">
            <a:flatTx/>
          </a:bodyPr>
          <a:lstStyle/>
          <a:p>
            <a:pPr eaLnBrk="0" hangingPunct="0"/>
            <a:r>
              <a:rPr lang="en-US"/>
              <a:t>Assign a weight to each competitive strength measure based on its perceived importance.</a:t>
            </a:r>
          </a:p>
        </p:txBody>
      </p:sp>
      <p:sp>
        <p:nvSpPr>
          <p:cNvPr id="7182" name="Rectangle 14" descr="Color08"/>
          <p:cNvSpPr>
            <a:spLocks noChangeArrowheads="1"/>
          </p:cNvSpPr>
          <p:nvPr/>
        </p:nvSpPr>
        <p:spPr bwMode="blackWhite">
          <a:xfrm>
            <a:off x="1084263" y="4435475"/>
            <a:ext cx="1254125" cy="1095375"/>
          </a:xfrm>
          <a:prstGeom prst="rect">
            <a:avLst/>
          </a:prstGeom>
          <a:blipFill dpi="0" rotWithShape="1">
            <a:blip r:embed="rId3">
              <a:extLst>
                <a:ext uri="{28A0092B-C50C-407E-A947-70E740481C1C}"/>
              </a:extLst>
            </a:blip>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chemeClr val="accent1">
                <a:lumMod val="50000"/>
              </a:schemeClr>
            </a:extrusionClr>
          </a:sp3d>
        </p:spPr>
        <p:txBody>
          <a:bodyPr lIns="90488" tIns="44450" rIns="90488" bIns="44450" anchor="ctr">
            <a:flatTx/>
          </a:bodyPr>
          <a:lstStyle/>
          <a:p>
            <a:pPr algn="ctr" eaLnBrk="0" hangingPunct="0">
              <a:defRPr/>
            </a:pPr>
            <a:r>
              <a:rPr lang="en-US" b="1" dirty="0">
                <a:solidFill>
                  <a:srgbClr val="FFFFFF"/>
                </a:solidFill>
              </a:rPr>
              <a:t>Step 3</a:t>
            </a:r>
          </a:p>
        </p:txBody>
      </p:sp>
      <p:sp>
        <p:nvSpPr>
          <p:cNvPr id="130055" name="Rectangle 15"/>
          <p:cNvSpPr>
            <a:spLocks noChangeArrowheads="1"/>
          </p:cNvSpPr>
          <p:nvPr/>
        </p:nvSpPr>
        <p:spPr bwMode="blackWhite">
          <a:xfrm>
            <a:off x="2338388" y="4435475"/>
            <a:ext cx="5726112" cy="1095375"/>
          </a:xfrm>
          <a:prstGeom prst="rect">
            <a:avLst/>
          </a:prstGeom>
          <a:blipFill dpi="0" rotWithShape="1">
            <a:blip r:embed="rId4"/>
            <a:srcRect/>
            <a:stretch>
              <a:fillRect/>
            </a:stretch>
          </a:blipFill>
          <a:ln w="9525">
            <a:miter lim="800000"/>
            <a:headEnd/>
            <a:tailEnd/>
          </a:ln>
          <a:scene3d>
            <a:camera prst="legacyObliqueBottomRight"/>
            <a:lightRig rig="legacyFlat3" dir="b"/>
          </a:scene3d>
          <a:sp3d extrusionH="125400" prstMaterial="legacyMatte">
            <a:bevelT w="13500" h="13500" prst="angle"/>
            <a:bevelB w="13500" h="13500" prst="angle"/>
            <a:extrusionClr>
              <a:srgbClr val="F8F8F8"/>
            </a:extrusionClr>
          </a:sp3d>
        </p:spPr>
        <p:txBody>
          <a:bodyPr lIns="182880" tIns="44450" rIns="90488" bIns="44450" anchor="ctr">
            <a:flatTx/>
          </a:bodyPr>
          <a:lstStyle/>
          <a:p>
            <a:pPr eaLnBrk="0" hangingPunct="0"/>
            <a:r>
              <a:rPr lang="en-US"/>
              <a:t>Rate the firm and its rivals on each competitive strength measure and multiply by each measure by its corresponding weight.</a:t>
            </a:r>
          </a:p>
        </p:txBody>
      </p:sp>
      <p:sp>
        <p:nvSpPr>
          <p:cNvPr id="13005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70553134-C522-4DB2-9F43-DC6360F84F97}" type="slidenum">
              <a:rPr lang="en-US" sz="1000" b="1">
                <a:latin typeface="Times New Roman" pitchFamily="18" charset="0"/>
              </a:rPr>
              <a:pPr algn="ctr"/>
              <a:t>67</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3"/>
          <p:cNvSpPr txBox="1">
            <a:spLocks noChangeArrowheads="1"/>
          </p:cNvSpPr>
          <p:nvPr/>
        </p:nvSpPr>
        <p:spPr bwMode="auto">
          <a:xfrm>
            <a:off x="1627188" y="428625"/>
            <a:ext cx="7010400" cy="366713"/>
          </a:xfrm>
          <a:prstGeom prst="rect">
            <a:avLst/>
          </a:prstGeom>
          <a:noFill/>
          <a:ln w="9525">
            <a:noFill/>
            <a:miter lim="800000"/>
            <a:headEnd/>
            <a:tailEnd/>
          </a:ln>
        </p:spPr>
        <p:txBody>
          <a:bodyPr>
            <a:spAutoFit/>
          </a:bodyPr>
          <a:lstStyle/>
          <a:p>
            <a:pPr>
              <a:spcBef>
                <a:spcPct val="50000"/>
              </a:spcBef>
            </a:pPr>
            <a:r>
              <a:rPr lang="en-US" sz="1800" b="1"/>
              <a:t>A Representative Weighted Competitive Strength Assessment</a:t>
            </a:r>
          </a:p>
        </p:txBody>
      </p:sp>
      <p:sp>
        <p:nvSpPr>
          <p:cNvPr id="9" name="Text Box 3"/>
          <p:cNvSpPr txBox="1">
            <a:spLocks noChangeArrowheads="1"/>
          </p:cNvSpPr>
          <p:nvPr/>
        </p:nvSpPr>
        <p:spPr bwMode="auto">
          <a:xfrm>
            <a:off x="304800" y="430213"/>
            <a:ext cx="1322388" cy="369887"/>
          </a:xfrm>
          <a:prstGeom prst="rect">
            <a:avLst/>
          </a:prstGeom>
          <a:noFill/>
          <a:ln w="9525">
            <a:noFill/>
            <a:miter lim="800000"/>
            <a:headEnd/>
            <a:tailEnd/>
          </a:ln>
        </p:spPr>
        <p:txBody>
          <a:bodyPr lIns="0" rIns="0">
            <a:spAutoFit/>
          </a:bodyPr>
          <a:lstStyle/>
          <a:p>
            <a:pPr>
              <a:spcBef>
                <a:spcPct val="50000"/>
              </a:spcBef>
              <a:defRPr/>
            </a:pPr>
            <a:r>
              <a:rPr lang="en-US" sz="1800" b="1" dirty="0">
                <a:solidFill>
                  <a:schemeClr val="accent1">
                    <a:lumMod val="50000"/>
                  </a:schemeClr>
                </a:solidFill>
                <a:cs typeface="+mn-cs"/>
              </a:rPr>
              <a:t>TABLE 4.4</a:t>
            </a:r>
            <a:endParaRPr lang="en-US" sz="1800" b="1" dirty="0">
              <a:solidFill>
                <a:schemeClr val="accent1">
                  <a:lumMod val="50000"/>
                </a:schemeClr>
              </a:solidFill>
            </a:endParaRPr>
          </a:p>
        </p:txBody>
      </p:sp>
      <p:pic>
        <p:nvPicPr>
          <p:cNvPr id="132099" name="Picture 6"/>
          <p:cNvPicPr>
            <a:picLocks noChangeAspect="1" noChangeArrowheads="1"/>
          </p:cNvPicPr>
          <p:nvPr/>
        </p:nvPicPr>
        <p:blipFill>
          <a:blip r:embed="rId3"/>
          <a:srcRect/>
          <a:stretch>
            <a:fillRect/>
          </a:stretch>
        </p:blipFill>
        <p:spPr bwMode="auto">
          <a:xfrm>
            <a:off x="538163" y="876300"/>
            <a:ext cx="8067675" cy="5657850"/>
          </a:xfrm>
          <a:prstGeom prst="rect">
            <a:avLst/>
          </a:prstGeom>
          <a:noFill/>
          <a:ln w="12700">
            <a:solidFill>
              <a:schemeClr val="tx1"/>
            </a:solidFill>
            <a:miter lim="800000"/>
            <a:headEnd/>
            <a:tailEnd/>
          </a:ln>
        </p:spPr>
      </p:pic>
      <p:sp>
        <p:nvSpPr>
          <p:cNvPr id="132100"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196E8E16-B35A-4724-B8B6-4F85F1BDEBC4}" type="slidenum">
              <a:rPr lang="en-US" sz="1000" b="1">
                <a:latin typeface="Times New Roman" pitchFamily="18" charset="0"/>
              </a:rPr>
              <a:pPr algn="ctr"/>
              <a:t>68</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company’s </a:t>
            </a:r>
            <a:r>
              <a:rPr dirty="0" smtClean="0"/>
              <a:t>competitive strength </a:t>
            </a:r>
            <a:r>
              <a:rPr dirty="0"/>
              <a:t>scores pinpoint </a:t>
            </a:r>
            <a:r>
              <a:rPr dirty="0" smtClean="0"/>
              <a:t>its strengths </a:t>
            </a:r>
            <a:r>
              <a:rPr dirty="0"/>
              <a:t>and </a:t>
            </a:r>
            <a:r>
              <a:rPr dirty="0" smtClean="0"/>
              <a:t>weaknesses against </a:t>
            </a:r>
            <a:r>
              <a:rPr dirty="0"/>
              <a:t>rivals and </a:t>
            </a:r>
            <a:r>
              <a:rPr dirty="0" smtClean="0"/>
              <a:t>point directly </a:t>
            </a:r>
            <a:r>
              <a:rPr dirty="0"/>
              <a:t>to the kinds </a:t>
            </a:r>
            <a:r>
              <a:rPr dirty="0" smtClean="0"/>
              <a:t>of offensive/defensive actions it </a:t>
            </a:r>
            <a:r>
              <a:rPr dirty="0"/>
              <a:t>can use to exploit </a:t>
            </a:r>
            <a:r>
              <a:rPr dirty="0" smtClean="0"/>
              <a:t>its competitive </a:t>
            </a:r>
            <a:r>
              <a:rPr dirty="0"/>
              <a:t>strengths </a:t>
            </a:r>
            <a:r>
              <a:rPr dirty="0" smtClean="0"/>
              <a:t>and reduce </a:t>
            </a:r>
            <a:r>
              <a:rPr dirty="0"/>
              <a:t>its </a:t>
            </a:r>
            <a:r>
              <a:rPr dirty="0" smtClean="0"/>
              <a:t>competitive vulnerabilities</a:t>
            </a:r>
            <a:r>
              <a:rPr dirty="0"/>
              <a:t>.</a:t>
            </a:r>
          </a:p>
        </p:txBody>
      </p:sp>
      <p:sp>
        <p:nvSpPr>
          <p:cNvPr id="134146"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76CFEA3A-CC49-4736-9DA2-D981823E607A}" type="slidenum">
              <a:rPr lang="en-US" sz="1000" b="1">
                <a:latin typeface="Times New Roman" pitchFamily="18" charset="0"/>
              </a:rPr>
              <a:pPr algn="ctr"/>
              <a:t>69</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Sluggish </a:t>
            </a:r>
            <a:r>
              <a:rPr dirty="0" smtClean="0"/>
              <a:t>financial performance and second-rate market accomplishments almost always </a:t>
            </a:r>
            <a:r>
              <a:rPr dirty="0"/>
              <a:t>signal weak strategy</a:t>
            </a:r>
            <a:r>
              <a:rPr dirty="0" smtClean="0"/>
              <a:t>, weak </a:t>
            </a:r>
            <a:r>
              <a:rPr dirty="0"/>
              <a:t>execution, or both.</a:t>
            </a:r>
          </a:p>
        </p:txBody>
      </p:sp>
      <p:sp>
        <p:nvSpPr>
          <p:cNvPr id="29698"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1C7FADF7-4CBF-48AB-B7DB-1589801F030F}" type="slidenum">
              <a:rPr lang="en-US" sz="1000" b="1">
                <a:latin typeface="Times New Roman" pitchFamily="18" charset="0"/>
              </a:rPr>
              <a:pPr algn="ctr"/>
              <a:t>7</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5613" y="317500"/>
            <a:ext cx="8212137" cy="1030288"/>
          </a:xfrm>
        </p:spPr>
        <p:txBody>
          <a:bodyPr/>
          <a:lstStyle/>
          <a:p>
            <a:pPr>
              <a:defRPr/>
            </a:pPr>
            <a:r>
              <a:rPr dirty="0" smtClean="0"/>
              <a:t>STRATEGIC IMPLICATIONS OF COMPETITIVE STRENGTH ASSESSMENT</a:t>
            </a:r>
          </a:p>
        </p:txBody>
      </p:sp>
      <p:sp>
        <p:nvSpPr>
          <p:cNvPr id="107523" name="Rectangle 3"/>
          <p:cNvSpPr>
            <a:spLocks noGrp="1" noChangeArrowheads="1"/>
          </p:cNvSpPr>
          <p:nvPr>
            <p:ph idx="1"/>
          </p:nvPr>
        </p:nvSpPr>
        <p:spPr>
          <a:xfrm>
            <a:off x="504825" y="1587500"/>
            <a:ext cx="8126413" cy="4829175"/>
          </a:xfrm>
        </p:spPr>
        <p:txBody>
          <a:bodyPr/>
          <a:lstStyle/>
          <a:p>
            <a:pPr>
              <a:defRPr/>
            </a:pPr>
            <a:r>
              <a:rPr sz="2400" dirty="0" smtClean="0"/>
              <a:t>The higher a firm’s overall weighted strength rating, the stronger its overall competitiveness versus rivals.</a:t>
            </a:r>
          </a:p>
          <a:p>
            <a:pPr>
              <a:defRPr/>
            </a:pPr>
            <a:r>
              <a:rPr sz="2400" dirty="0" smtClean="0"/>
              <a:t>The rating score indicates the total net competitive advantage for a firm relative to other firms.</a:t>
            </a:r>
          </a:p>
          <a:p>
            <a:pPr>
              <a:defRPr/>
            </a:pPr>
            <a:r>
              <a:rPr sz="2400" dirty="0" smtClean="0"/>
              <a:t>Firms with high competitive strength scores are targets for benchmarking.</a:t>
            </a:r>
          </a:p>
          <a:p>
            <a:pPr>
              <a:defRPr/>
            </a:pPr>
            <a:r>
              <a:rPr sz="2400" dirty="0" smtClean="0"/>
              <a:t>The ratings show how a firm compares against rivals, factor by factor (or capability by capability).</a:t>
            </a:r>
          </a:p>
          <a:p>
            <a:pPr>
              <a:defRPr/>
            </a:pPr>
            <a:r>
              <a:rPr sz="2400" dirty="0" smtClean="0"/>
              <a:t>Strength scores can be useful in deciding what strategic moves to make.</a:t>
            </a:r>
          </a:p>
        </p:txBody>
      </p:sp>
      <p:sp>
        <p:nvSpPr>
          <p:cNvPr id="13517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0C7C664A-DC66-4BDC-A375-BA5B770EC4BE}" type="slidenum">
              <a:rPr lang="en-US" sz="1000" b="1">
                <a:latin typeface="Times New Roman" pitchFamily="18" charset="0"/>
              </a:rPr>
              <a:pPr algn="ctr"/>
              <a:t>70</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A good strategy </a:t>
            </a:r>
            <a:r>
              <a:rPr dirty="0" smtClean="0"/>
              <a:t>must contain </a:t>
            </a:r>
            <a:r>
              <a:rPr dirty="0"/>
              <a:t>ways to deal </a:t>
            </a:r>
            <a:r>
              <a:rPr dirty="0" smtClean="0"/>
              <a:t>with all </a:t>
            </a:r>
            <a:r>
              <a:rPr dirty="0"/>
              <a:t>the strategic issues </a:t>
            </a:r>
            <a:r>
              <a:rPr dirty="0" smtClean="0"/>
              <a:t>and obstacles </a:t>
            </a:r>
            <a:r>
              <a:rPr dirty="0"/>
              <a:t>that stand </a:t>
            </a:r>
            <a:r>
              <a:rPr dirty="0" smtClean="0"/>
              <a:t>in the </a:t>
            </a:r>
            <a:r>
              <a:rPr dirty="0"/>
              <a:t>way of the </a:t>
            </a:r>
            <a:r>
              <a:rPr dirty="0" smtClean="0"/>
              <a:t>company’s financial </a:t>
            </a:r>
            <a:r>
              <a:rPr dirty="0"/>
              <a:t>and </a:t>
            </a:r>
            <a:r>
              <a:rPr dirty="0" smtClean="0"/>
              <a:t>competitive success </a:t>
            </a:r>
            <a:r>
              <a:rPr dirty="0"/>
              <a:t>in the years ahead.</a:t>
            </a:r>
          </a:p>
        </p:txBody>
      </p:sp>
      <p:sp>
        <p:nvSpPr>
          <p:cNvPr id="137218"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FC25058C-F7FE-454F-890E-1A893ED52DA9}" type="slidenum">
              <a:rPr lang="en-US" sz="1000" b="1">
                <a:latin typeface="Times New Roman" pitchFamily="18" charset="0"/>
              </a:rPr>
              <a:pPr algn="ctr"/>
              <a:t>71</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5613" y="327025"/>
            <a:ext cx="8212137" cy="1250950"/>
          </a:xfrm>
        </p:spPr>
        <p:txBody>
          <a:bodyPr/>
          <a:lstStyle/>
          <a:p>
            <a:pPr>
              <a:defRPr/>
            </a:pPr>
            <a:r>
              <a:rPr dirty="0" smtClean="0"/>
              <a:t>QUESTION 6: WHAT STRATEGIC ISSUES</a:t>
            </a:r>
            <a:br>
              <a:rPr dirty="0" smtClean="0"/>
            </a:br>
            <a:r>
              <a:rPr dirty="0" smtClean="0"/>
              <a:t>AND PROBLEMS MERIT FRONT-BURNER MANAGERIAL ATTENTION?</a:t>
            </a:r>
          </a:p>
        </p:txBody>
      </p:sp>
      <p:sp>
        <p:nvSpPr>
          <p:cNvPr id="109571" name="Rectangle 3"/>
          <p:cNvSpPr>
            <a:spLocks noGrp="1" noChangeArrowheads="1"/>
          </p:cNvSpPr>
          <p:nvPr>
            <p:ph idx="1"/>
          </p:nvPr>
        </p:nvSpPr>
        <p:spPr>
          <a:xfrm>
            <a:off x="504825" y="1914525"/>
            <a:ext cx="8126413" cy="4502150"/>
          </a:xfrm>
        </p:spPr>
        <p:txBody>
          <a:bodyPr/>
          <a:lstStyle/>
          <a:p>
            <a:pPr>
              <a:defRPr/>
            </a:pPr>
            <a:r>
              <a:rPr dirty="0" smtClean="0"/>
              <a:t>Strategic “How To” Issues:</a:t>
            </a:r>
          </a:p>
          <a:p>
            <a:pPr lvl="1">
              <a:defRPr/>
            </a:pPr>
            <a:r>
              <a:rPr dirty="0" smtClean="0"/>
              <a:t>How to meet challenges of new foreign competitors.</a:t>
            </a:r>
          </a:p>
          <a:p>
            <a:pPr lvl="1">
              <a:defRPr/>
            </a:pPr>
            <a:r>
              <a:rPr dirty="0" smtClean="0"/>
              <a:t>How to combat the price discounting of rivals.</a:t>
            </a:r>
          </a:p>
          <a:p>
            <a:pPr lvl="1">
              <a:defRPr/>
            </a:pPr>
            <a:r>
              <a:rPr dirty="0" smtClean="0"/>
              <a:t>How to both reduce high costs and prepare for price reductions.</a:t>
            </a:r>
          </a:p>
          <a:p>
            <a:pPr lvl="1">
              <a:defRPr/>
            </a:pPr>
            <a:r>
              <a:rPr dirty="0" smtClean="0"/>
              <a:t>How to sustain growth as buyer demand slows.</a:t>
            </a:r>
          </a:p>
          <a:p>
            <a:pPr lvl="1">
              <a:defRPr/>
            </a:pPr>
            <a:r>
              <a:rPr dirty="0"/>
              <a:t>How to adapt to the changing demographics of the firm’s customer base</a:t>
            </a:r>
            <a:r>
              <a:rPr dirty="0" smtClean="0"/>
              <a:t>.</a:t>
            </a:r>
            <a:endParaRPr dirty="0"/>
          </a:p>
        </p:txBody>
      </p:sp>
      <p:sp>
        <p:nvSpPr>
          <p:cNvPr id="138243"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775B1213-6070-4390-9B18-D7193921DA78}" type="slidenum">
              <a:rPr lang="en-US" sz="1000" b="1">
                <a:latin typeface="Times New Roman" pitchFamily="18" charset="0"/>
              </a:rPr>
              <a:pPr algn="ctr"/>
              <a:t>72</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5613" y="327025"/>
            <a:ext cx="8212137" cy="1250950"/>
          </a:xfrm>
        </p:spPr>
        <p:txBody>
          <a:bodyPr/>
          <a:lstStyle/>
          <a:p>
            <a:pPr>
              <a:defRPr/>
            </a:pPr>
            <a:r>
              <a:rPr dirty="0" smtClean="0"/>
              <a:t>QUESTION 6: WHAT STRATEGIC ISSUES</a:t>
            </a:r>
            <a:br>
              <a:rPr dirty="0" smtClean="0"/>
            </a:br>
            <a:r>
              <a:rPr dirty="0" smtClean="0"/>
              <a:t>AND PROBLEMS MERIT FRONT-BURNER MANAGERIAL ATTENTION?</a:t>
            </a:r>
          </a:p>
        </p:txBody>
      </p:sp>
      <p:sp>
        <p:nvSpPr>
          <p:cNvPr id="111619" name="Rectangle 3"/>
          <p:cNvSpPr>
            <a:spLocks noGrp="1" noChangeArrowheads="1"/>
          </p:cNvSpPr>
          <p:nvPr>
            <p:ph idx="1"/>
          </p:nvPr>
        </p:nvSpPr>
        <p:spPr>
          <a:xfrm>
            <a:off x="504825" y="1914525"/>
            <a:ext cx="8126413" cy="4502150"/>
          </a:xfrm>
        </p:spPr>
        <p:txBody>
          <a:bodyPr/>
          <a:lstStyle/>
          <a:p>
            <a:pPr>
              <a:defRPr/>
            </a:pPr>
            <a:r>
              <a:rPr dirty="0" smtClean="0"/>
              <a:t>Strategic “Should We” Issues:</a:t>
            </a:r>
          </a:p>
          <a:p>
            <a:pPr lvl="1">
              <a:defRPr/>
            </a:pPr>
            <a:r>
              <a:rPr dirty="0" smtClean="0"/>
              <a:t>Expand rapidly or cautiously into foreign markets.</a:t>
            </a:r>
          </a:p>
          <a:p>
            <a:pPr lvl="1">
              <a:defRPr/>
            </a:pPr>
            <a:r>
              <a:rPr dirty="0" smtClean="0"/>
              <a:t>Reposition the firm to move to a different strategic group.</a:t>
            </a:r>
          </a:p>
          <a:p>
            <a:pPr lvl="1">
              <a:defRPr/>
            </a:pPr>
            <a:r>
              <a:rPr dirty="0" smtClean="0"/>
              <a:t>Counter increasing buyer interest in substitute products.</a:t>
            </a:r>
          </a:p>
          <a:p>
            <a:pPr lvl="1">
              <a:defRPr/>
            </a:pPr>
            <a:r>
              <a:rPr dirty="0" smtClean="0"/>
              <a:t>Expand of the </a:t>
            </a:r>
            <a:r>
              <a:rPr dirty="0"/>
              <a:t>firm’s product line.</a:t>
            </a:r>
          </a:p>
          <a:p>
            <a:pPr lvl="1">
              <a:defRPr/>
            </a:pPr>
            <a:r>
              <a:rPr dirty="0" smtClean="0"/>
              <a:t>Correct </a:t>
            </a:r>
            <a:r>
              <a:rPr dirty="0"/>
              <a:t>the firm’s competitive deficiencies by acquiring a rival firm with the missing strengths.</a:t>
            </a:r>
          </a:p>
        </p:txBody>
      </p:sp>
      <p:sp>
        <p:nvSpPr>
          <p:cNvPr id="140291"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6536D99D-A7AE-491D-956D-4FEE47E5039D}" type="slidenum">
              <a:rPr lang="en-US" sz="1000" b="1">
                <a:latin typeface="Times New Roman" pitchFamily="18" charset="0"/>
              </a:rPr>
              <a:pPr algn="ctr"/>
              <a:t>73</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Zeroing in on the </a:t>
            </a:r>
            <a:r>
              <a:rPr dirty="0" smtClean="0"/>
              <a:t>strategic issues </a:t>
            </a:r>
            <a:r>
              <a:rPr dirty="0"/>
              <a:t>a company </a:t>
            </a:r>
            <a:r>
              <a:rPr dirty="0" smtClean="0"/>
              <a:t>faces and </a:t>
            </a:r>
            <a:r>
              <a:rPr dirty="0"/>
              <a:t>compiling a list </a:t>
            </a:r>
            <a:r>
              <a:rPr dirty="0" smtClean="0"/>
              <a:t>of problems </a:t>
            </a:r>
            <a:r>
              <a:rPr dirty="0"/>
              <a:t>and </a:t>
            </a:r>
            <a:r>
              <a:rPr dirty="0" smtClean="0"/>
              <a:t>roadblocks creates </a:t>
            </a:r>
            <a:r>
              <a:rPr dirty="0"/>
              <a:t>a strategic </a:t>
            </a:r>
            <a:r>
              <a:rPr dirty="0" smtClean="0"/>
              <a:t>agenda of </a:t>
            </a:r>
            <a:r>
              <a:rPr dirty="0"/>
              <a:t>problems that </a:t>
            </a:r>
            <a:r>
              <a:rPr dirty="0" smtClean="0"/>
              <a:t>merit prompt managerial attention</a:t>
            </a:r>
            <a:r>
              <a:rPr dirty="0"/>
              <a:t>.</a:t>
            </a:r>
          </a:p>
        </p:txBody>
      </p:sp>
      <p:sp>
        <p:nvSpPr>
          <p:cNvPr id="142338"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F29AB89C-F83E-4413-B5FD-DE479E21D3D4}" type="slidenum">
              <a:rPr lang="en-US" sz="1000" b="1">
                <a:latin typeface="Times New Roman" pitchFamily="18" charset="0"/>
              </a:rPr>
              <a:pPr algn="ctr"/>
              <a:t>74</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p:cNvSpPr txBox="1">
            <a:spLocks noChangeArrowheads="1"/>
          </p:cNvSpPr>
          <p:nvPr/>
        </p:nvSpPr>
        <p:spPr bwMode="auto">
          <a:xfrm>
            <a:off x="163513" y="695325"/>
            <a:ext cx="1676400" cy="646113"/>
          </a:xfrm>
          <a:prstGeom prst="rect">
            <a:avLst/>
          </a:prstGeom>
          <a:noFill/>
          <a:ln w="9525">
            <a:noFill/>
            <a:miter lim="800000"/>
            <a:headEnd/>
            <a:tailEnd/>
          </a:ln>
        </p:spPr>
        <p:txBody>
          <a:bodyPr>
            <a:spAutoFit/>
          </a:bodyPr>
          <a:lstStyle/>
          <a:p>
            <a:pPr>
              <a:spcBef>
                <a:spcPct val="50000"/>
              </a:spcBef>
            </a:pPr>
            <a:r>
              <a:rPr lang="en-US" sz="1800" b="1"/>
              <a:t>Key Financial Ratios</a:t>
            </a:r>
          </a:p>
        </p:txBody>
      </p:sp>
      <p:sp>
        <p:nvSpPr>
          <p:cNvPr id="9" name="Text Box 3"/>
          <p:cNvSpPr txBox="1">
            <a:spLocks noChangeArrowheads="1"/>
          </p:cNvSpPr>
          <p:nvPr/>
        </p:nvSpPr>
        <p:spPr bwMode="auto">
          <a:xfrm>
            <a:off x="273050" y="409575"/>
            <a:ext cx="1687513" cy="369888"/>
          </a:xfrm>
          <a:prstGeom prst="rect">
            <a:avLst/>
          </a:prstGeom>
          <a:noFill/>
          <a:ln w="9525">
            <a:noFill/>
            <a:miter lim="800000"/>
            <a:headEnd/>
            <a:tailEnd/>
          </a:ln>
        </p:spPr>
        <p:txBody>
          <a:bodyPr lIns="0" rIns="0">
            <a:spAutoFit/>
          </a:bodyPr>
          <a:lstStyle/>
          <a:p>
            <a:pPr>
              <a:spcBef>
                <a:spcPct val="50000"/>
              </a:spcBef>
              <a:defRPr/>
            </a:pPr>
            <a:r>
              <a:rPr lang="en-US" sz="1800" b="1" dirty="0">
                <a:solidFill>
                  <a:schemeClr val="accent1">
                    <a:lumMod val="50000"/>
                  </a:schemeClr>
                </a:solidFill>
                <a:cs typeface="+mn-cs"/>
              </a:rPr>
              <a:t>TABLE 4.1</a:t>
            </a:r>
            <a:endParaRPr lang="en-US" sz="1800" b="1" dirty="0">
              <a:solidFill>
                <a:schemeClr val="accent1">
                  <a:lumMod val="50000"/>
                </a:schemeClr>
              </a:solidFill>
            </a:endParaRPr>
          </a:p>
        </p:txBody>
      </p:sp>
      <p:pic>
        <p:nvPicPr>
          <p:cNvPr id="30723" name="Picture 2"/>
          <p:cNvPicPr>
            <a:picLocks noChangeAspect="1" noChangeArrowheads="1"/>
          </p:cNvPicPr>
          <p:nvPr/>
        </p:nvPicPr>
        <p:blipFill>
          <a:blip r:embed="rId3"/>
          <a:srcRect/>
          <a:stretch>
            <a:fillRect/>
          </a:stretch>
        </p:blipFill>
        <p:spPr bwMode="auto">
          <a:xfrm>
            <a:off x="1881188" y="523875"/>
            <a:ext cx="6518275" cy="5951538"/>
          </a:xfrm>
          <a:prstGeom prst="rect">
            <a:avLst/>
          </a:prstGeom>
          <a:noFill/>
          <a:ln w="19050">
            <a:solidFill>
              <a:schemeClr val="tx1"/>
            </a:solidFill>
            <a:miter lim="800000"/>
            <a:headEnd/>
            <a:tailEnd/>
          </a:ln>
        </p:spPr>
      </p:pic>
      <p:sp>
        <p:nvSpPr>
          <p:cNvPr id="30724"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6F83BD4E-A51F-4EC3-A90B-EE0CA1D8E7B5}" type="slidenum">
              <a:rPr lang="en-US" sz="1000" b="1">
                <a:latin typeface="Times New Roman" pitchFamily="18" charset="0"/>
              </a:rPr>
              <a:pPr algn="ctr"/>
              <a:t>8</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3"/>
          <p:cNvSpPr txBox="1">
            <a:spLocks noChangeArrowheads="1"/>
          </p:cNvSpPr>
          <p:nvPr/>
        </p:nvSpPr>
        <p:spPr bwMode="auto">
          <a:xfrm>
            <a:off x="163513" y="695325"/>
            <a:ext cx="1857375" cy="646113"/>
          </a:xfrm>
          <a:prstGeom prst="rect">
            <a:avLst/>
          </a:prstGeom>
          <a:noFill/>
          <a:ln w="9525">
            <a:noFill/>
            <a:miter lim="800000"/>
            <a:headEnd/>
            <a:tailEnd/>
          </a:ln>
        </p:spPr>
        <p:txBody>
          <a:bodyPr>
            <a:spAutoFit/>
          </a:bodyPr>
          <a:lstStyle/>
          <a:p>
            <a:pPr>
              <a:spcBef>
                <a:spcPct val="50000"/>
              </a:spcBef>
            </a:pPr>
            <a:r>
              <a:rPr lang="en-US" sz="1800" b="1"/>
              <a:t>Key Financial Ratios</a:t>
            </a:r>
          </a:p>
        </p:txBody>
      </p:sp>
      <p:sp>
        <p:nvSpPr>
          <p:cNvPr id="9" name="Text Box 3"/>
          <p:cNvSpPr txBox="1">
            <a:spLocks noChangeArrowheads="1"/>
          </p:cNvSpPr>
          <p:nvPr/>
        </p:nvSpPr>
        <p:spPr bwMode="auto">
          <a:xfrm>
            <a:off x="273050" y="409575"/>
            <a:ext cx="1687513" cy="369888"/>
          </a:xfrm>
          <a:prstGeom prst="rect">
            <a:avLst/>
          </a:prstGeom>
          <a:noFill/>
          <a:ln w="9525">
            <a:noFill/>
            <a:miter lim="800000"/>
            <a:headEnd/>
            <a:tailEnd/>
          </a:ln>
        </p:spPr>
        <p:txBody>
          <a:bodyPr lIns="0" rIns="0">
            <a:spAutoFit/>
          </a:bodyPr>
          <a:lstStyle/>
          <a:p>
            <a:pPr>
              <a:spcBef>
                <a:spcPct val="50000"/>
              </a:spcBef>
              <a:defRPr/>
            </a:pPr>
            <a:r>
              <a:rPr lang="en-US" sz="1800" b="1" dirty="0">
                <a:solidFill>
                  <a:schemeClr val="accent1">
                    <a:lumMod val="50000"/>
                  </a:schemeClr>
                </a:solidFill>
                <a:cs typeface="+mn-cs"/>
              </a:rPr>
              <a:t>TABLE 4.1</a:t>
            </a:r>
            <a:endParaRPr lang="en-US" sz="1800" b="1" dirty="0">
              <a:solidFill>
                <a:schemeClr val="accent1">
                  <a:lumMod val="50000"/>
                </a:schemeClr>
              </a:solidFill>
            </a:endParaRPr>
          </a:p>
        </p:txBody>
      </p:sp>
      <p:pic>
        <p:nvPicPr>
          <p:cNvPr id="32771" name="Picture 3"/>
          <p:cNvPicPr>
            <a:picLocks noChangeAspect="1" noChangeArrowheads="1"/>
          </p:cNvPicPr>
          <p:nvPr/>
        </p:nvPicPr>
        <p:blipFill>
          <a:blip r:embed="rId3"/>
          <a:srcRect/>
          <a:stretch>
            <a:fillRect/>
          </a:stretch>
        </p:blipFill>
        <p:spPr bwMode="auto">
          <a:xfrm>
            <a:off x="1892300" y="522288"/>
            <a:ext cx="6907213" cy="5921375"/>
          </a:xfrm>
          <a:prstGeom prst="rect">
            <a:avLst/>
          </a:prstGeom>
          <a:noFill/>
          <a:ln w="19050">
            <a:solidFill>
              <a:schemeClr val="tx1"/>
            </a:solidFill>
            <a:miter lim="800000"/>
            <a:headEnd/>
            <a:tailEnd/>
          </a:ln>
        </p:spPr>
      </p:pic>
      <p:sp>
        <p:nvSpPr>
          <p:cNvPr id="32772" name="Rectangle 13"/>
          <p:cNvSpPr>
            <a:spLocks noChangeArrowheads="1"/>
          </p:cNvSpPr>
          <p:nvPr/>
        </p:nvSpPr>
        <p:spPr bwMode="auto">
          <a:xfrm>
            <a:off x="8413750" y="6584950"/>
            <a:ext cx="460375" cy="244475"/>
          </a:xfrm>
          <a:prstGeom prst="rect">
            <a:avLst/>
          </a:prstGeom>
          <a:noFill/>
          <a:ln w="38100">
            <a:noFill/>
            <a:miter lim="800000"/>
            <a:headEnd/>
            <a:tailEnd/>
          </a:ln>
        </p:spPr>
        <p:txBody>
          <a:bodyPr wrap="none">
            <a:spAutoFit/>
          </a:bodyPr>
          <a:lstStyle/>
          <a:p>
            <a:pPr algn="ctr"/>
            <a:r>
              <a:rPr lang="en-US" sz="1000" b="1">
                <a:latin typeface="Times New Roman" pitchFamily="18" charset="0"/>
              </a:rPr>
              <a:t>4–</a:t>
            </a:r>
            <a:fld id="{016B3A7F-FD6C-4D23-AC58-8D916FA84BB5}" type="slidenum">
              <a:rPr lang="en-US" sz="1000" b="1">
                <a:latin typeface="Times New Roman" pitchFamily="18" charset="0"/>
              </a:rPr>
              <a:pPr algn="ctr"/>
              <a:t>9</a:t>
            </a:fld>
            <a:endParaRPr lang="en-US" sz="1000" b="1">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theme/theme1.xml><?xml version="1.0" encoding="utf-8"?>
<a:theme xmlns:a="http://schemas.openxmlformats.org/drawingml/2006/main" name="Crafting and Executing Strategy 19e">
  <a:themeElements>
    <a:clrScheme name="3_PPT007 13">
      <a:dk1>
        <a:srgbClr val="000000"/>
      </a:dk1>
      <a:lt1>
        <a:srgbClr val="FFFFFF"/>
      </a:lt1>
      <a:dk2>
        <a:srgbClr val="000000"/>
      </a:dk2>
      <a:lt2>
        <a:srgbClr val="808080"/>
      </a:lt2>
      <a:accent1>
        <a:srgbClr val="BBE0E3"/>
      </a:accent1>
      <a:accent2>
        <a:srgbClr val="216471"/>
      </a:accent2>
      <a:accent3>
        <a:srgbClr val="FFFFFF"/>
      </a:accent3>
      <a:accent4>
        <a:srgbClr val="000000"/>
      </a:accent4>
      <a:accent5>
        <a:srgbClr val="DAEDEF"/>
      </a:accent5>
      <a:accent6>
        <a:srgbClr val="1D5A66"/>
      </a:accent6>
      <a:hlink>
        <a:srgbClr val="009999"/>
      </a:hlink>
      <a:folHlink>
        <a:srgbClr val="99CC00"/>
      </a:folHlink>
    </a:clrScheme>
    <a:fontScheme name="3_PPT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D5B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5D5B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3_PPT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PT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PT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PT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PT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PT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PT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PT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PT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PT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PT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PT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PPT007 13">
        <a:dk1>
          <a:srgbClr val="000000"/>
        </a:dk1>
        <a:lt1>
          <a:srgbClr val="FFFFFF"/>
        </a:lt1>
        <a:dk2>
          <a:srgbClr val="000000"/>
        </a:dk2>
        <a:lt2>
          <a:srgbClr val="808080"/>
        </a:lt2>
        <a:accent1>
          <a:srgbClr val="BBE0E3"/>
        </a:accent1>
        <a:accent2>
          <a:srgbClr val="216471"/>
        </a:accent2>
        <a:accent3>
          <a:srgbClr val="FFFFFF"/>
        </a:accent3>
        <a:accent4>
          <a:srgbClr val="000000"/>
        </a:accent4>
        <a:accent5>
          <a:srgbClr val="DAEDEF"/>
        </a:accent5>
        <a:accent6>
          <a:srgbClr val="1D5A66"/>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7058</TotalTime>
  <Words>3256</Words>
  <Application>Microsoft Office PowerPoint</Application>
  <PresentationFormat>On-screen Show (4:3)</PresentationFormat>
  <Paragraphs>361</Paragraphs>
  <Slides>74</Slides>
  <Notes>48</Notes>
  <HiddenSlides>0</HiddenSlides>
  <MMClips>0</MMClips>
  <ScaleCrop>false</ScaleCrop>
  <HeadingPairs>
    <vt:vector size="6" baseType="variant">
      <vt:variant>
        <vt:lpstr>Fonts Used</vt:lpstr>
      </vt:variant>
      <vt:variant>
        <vt:i4>6</vt:i4>
      </vt:variant>
      <vt:variant>
        <vt:lpstr>Design Template</vt:lpstr>
      </vt:variant>
      <vt:variant>
        <vt:i4>13</vt:i4>
      </vt:variant>
      <vt:variant>
        <vt:lpstr>Slide Titles</vt:lpstr>
      </vt:variant>
      <vt:variant>
        <vt:i4>74</vt:i4>
      </vt:variant>
    </vt:vector>
  </HeadingPairs>
  <TitlesOfParts>
    <vt:vector size="93" baseType="lpstr">
      <vt:lpstr>Arial</vt:lpstr>
      <vt:lpstr>Wingdings 3</vt:lpstr>
      <vt:lpstr>Times New Roman</vt:lpstr>
      <vt:lpstr>Wingdings</vt:lpstr>
      <vt:lpstr>Tahoma</vt:lpstr>
      <vt:lpstr>Book Antiqua</vt:lpstr>
      <vt:lpstr>Crafting and Executing Strategy 19e</vt:lpstr>
      <vt:lpstr>Crafting and Executing Strategy 19e</vt:lpstr>
      <vt:lpstr>Crafting and Executing Strategy 19e</vt:lpstr>
      <vt:lpstr>Crafting and Executing Strategy 19e</vt:lpstr>
      <vt:lpstr>Crafting and Executing Strategy 19e</vt:lpstr>
      <vt:lpstr>Crafting and Executing Strategy 19e</vt:lpstr>
      <vt:lpstr>Crafting and Executing Strategy 19e</vt:lpstr>
      <vt:lpstr>Crafting and Executing Strategy 19e</vt:lpstr>
      <vt:lpstr>Crafting and Executing Strategy 19e</vt:lpstr>
      <vt:lpstr>Crafting and Executing Strategy 19e</vt:lpstr>
      <vt:lpstr>Crafting and Executing Strategy 19e</vt:lpstr>
      <vt:lpstr>Crafting and Executing Strategy 19e</vt:lpstr>
      <vt:lpstr>Crafting and Executing Strategy 19e</vt:lpstr>
      <vt:lpstr>Slide 1</vt:lpstr>
      <vt:lpstr>Slide 2</vt:lpstr>
      <vt:lpstr>EVALUATING A FIRM’S  INTERNAL SITUATION</vt:lpstr>
      <vt:lpstr>QUESTION 1: HOW WELL IS THE FIRM’S PRESENT STRATEGY WORKING?</vt:lpstr>
      <vt:lpstr>Slide 5</vt:lpstr>
      <vt:lpstr>SPECIFIC INDICATORS OF  STRATEGIC SUCCESS</vt:lpstr>
      <vt:lpstr>Slide 7</vt:lpstr>
      <vt:lpstr>Slide 8</vt:lpstr>
      <vt:lpstr>Slide 9</vt:lpstr>
      <vt:lpstr>Slide 10</vt:lpstr>
      <vt:lpstr>Slide 11</vt:lpstr>
      <vt:lpstr>QUESTION 2: WHAT ARE THE FIRM’S COMPETITIVELY IMPORTANT RESOURCES AND CAPABILITIES?</vt:lpstr>
      <vt:lpstr>Slide 13</vt:lpstr>
      <vt:lpstr>IDENTIFYING THE COMPANY’S RESOURCES AND CAPABILITIES</vt:lpstr>
      <vt:lpstr>Slide 15</vt:lpstr>
      <vt:lpstr>Slide 16</vt:lpstr>
      <vt:lpstr>IDENTIFYING CAPABILITIES</vt:lpstr>
      <vt:lpstr>Slide 18</vt:lpstr>
      <vt:lpstr>VRIN TESTING:  RESOURCES AND CAPABILITIES</vt:lpstr>
      <vt:lpstr>Slide 20</vt:lpstr>
      <vt:lpstr>Slide 21</vt:lpstr>
      <vt:lpstr>Slide 22</vt:lpstr>
      <vt:lpstr>MANAGING RESOURCES AND CAPABILITIES DYNAMICALLY</vt:lpstr>
      <vt:lpstr>QUESTION 3: IS THE COMPANY ABLE TO SEIZE MARKET OPPORTUNITIES AND NULLIFY EXTERNAL THREATS?</vt:lpstr>
      <vt:lpstr>Slide 25</vt:lpstr>
      <vt:lpstr>Slide 26</vt:lpstr>
      <vt:lpstr>IDENTIFYING A COMPANY’S  INTERNAL STRENGTHS</vt:lpstr>
      <vt:lpstr>Slide 28</vt:lpstr>
      <vt:lpstr>IDENTIFYING A FIRM’S WEAKNESSES AND COMPETITIVE DEFICIENCIES</vt:lpstr>
      <vt:lpstr>Slide 30</vt:lpstr>
      <vt:lpstr>IDENTIFYING A COMPANY’S  MARKET OPPORTUNITIES</vt:lpstr>
      <vt:lpstr>Slide 32</vt:lpstr>
      <vt:lpstr>IDENTIFYING THE THREATS TO A FIRM’S FUTURE PROFITABILITY</vt:lpstr>
      <vt:lpstr>Slide 34</vt:lpstr>
      <vt:lpstr>Slide 35</vt:lpstr>
      <vt:lpstr>Slide 36</vt:lpstr>
      <vt:lpstr>WHAT DO SWOT LISTINGS REVEAL?</vt:lpstr>
      <vt:lpstr>Slide 38</vt:lpstr>
      <vt:lpstr>USING SWOT ANALYSIS </vt:lpstr>
      <vt:lpstr>QUESTION 4: ARE THE COMPANY’S COST STRUCTURE AND CUSTOMER VALUE PROPOSITION COMPETITIVE?</vt:lpstr>
      <vt:lpstr>Slide 41</vt:lpstr>
      <vt:lpstr>THE CONCEPT OF A COMPANY  VALUE CHAIN</vt:lpstr>
      <vt:lpstr>Slide 43</vt:lpstr>
      <vt:lpstr>Slide 44</vt:lpstr>
      <vt:lpstr>COMPARING THE VALUE CHAINS  OF RIVAL FIRMS</vt:lpstr>
      <vt:lpstr>Slide 46</vt:lpstr>
      <vt:lpstr>VALUE CHAIN SYSTEM FOR  AN ENTIRE INDUSTRY</vt:lpstr>
      <vt:lpstr>Slide 48</vt:lpstr>
      <vt:lpstr>Slide 49</vt:lpstr>
      <vt:lpstr>Slide 50</vt:lpstr>
      <vt:lpstr>Slide 51</vt:lpstr>
      <vt:lpstr>Slide 52</vt:lpstr>
      <vt:lpstr>BENCHMARKING AND  VALUE CHAIN ACTIVITIES</vt:lpstr>
      <vt:lpstr>Slide 54</vt:lpstr>
      <vt:lpstr>Slide 55</vt:lpstr>
      <vt:lpstr>STRATEGIC OPTIONS FOR REMEDYING  A COST OR VALUE DISADVANTAGE</vt:lpstr>
      <vt:lpstr>IMPROVING INTERNALLY PERFORMED VALUE CHAIN ACTIVITIES</vt:lpstr>
      <vt:lpstr>IMPROVING THE EFFECTIVENESS OF THE CUSTOMER VALUE PROPOSITION AND ENHANCING DIFFERENTIATION</vt:lpstr>
      <vt:lpstr>IMPROVING SUPPLIER-RELATED  VALUE CHAIN ACTIVITIES</vt:lpstr>
      <vt:lpstr>IMPROVING VALUE CHAIN ACTIVITIES OF FORWARD CHANNEL ALLIES</vt:lpstr>
      <vt:lpstr>ENHANCING DIFFERENTIATION THROUGH ACTIVITIES AT THE FORWARD END OF THE VALUE CHAIN SYSTEM</vt:lpstr>
      <vt:lpstr>Slide 62</vt:lpstr>
      <vt:lpstr>Slide 63</vt:lpstr>
      <vt:lpstr>Slide 64</vt:lpstr>
      <vt:lpstr>QUESTION 5:  IS THE FIRM COMPETITIVELY STRONGER OR WEAKER THAN KEY RIVALS?</vt:lpstr>
      <vt:lpstr>Slide 66</vt:lpstr>
      <vt:lpstr>THE COMPETITIVE STRENGTH ASSESSMENT PROCESS</vt:lpstr>
      <vt:lpstr>Slide 68</vt:lpstr>
      <vt:lpstr>Slide 69</vt:lpstr>
      <vt:lpstr>STRATEGIC IMPLICATIONS OF COMPETITIVE STRENGTH ASSESSMENT</vt:lpstr>
      <vt:lpstr>Slide 71</vt:lpstr>
      <vt:lpstr>QUESTION 6: WHAT STRATEGIC ISSUES AND PROBLEMS MERIT FRONT-BURNER MANAGERIAL ATTENTION?</vt:lpstr>
      <vt:lpstr>QUESTION 6: WHAT STRATEGIC ISSUES AND PROBLEMS MERIT FRONT-BURNER MANAGERIAL ATTENTION?</vt:lpstr>
      <vt:lpstr>Slide 74</vt:lpstr>
    </vt:vector>
  </TitlesOfParts>
  <Manager>Laura Griffin</Manager>
  <Company>The McGraw-Hill Companies,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Crafting &amp; Executing Strategy 19e</dc:title>
  <dc:subject>Chapter 4</dc:subject>
  <dc:creator>Charlie Cook,;ccook@uwa.edu</dc:creator>
  <cp:lastModifiedBy>faiyaz.ahmed</cp:lastModifiedBy>
  <cp:revision>542</cp:revision>
  <dcterms:created xsi:type="dcterms:W3CDTF">2008-06-25T14:33:31Z</dcterms:created>
  <dcterms:modified xsi:type="dcterms:W3CDTF">2012-11-23T13:29:18Z</dcterms:modified>
</cp:coreProperties>
</file>