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35" r:id="rId1"/>
  </p:sldMasterIdLst>
  <p:notesMasterIdLst>
    <p:notesMasterId r:id="rId66"/>
  </p:notesMasterIdLst>
  <p:handoutMasterIdLst>
    <p:handoutMasterId r:id="rId67"/>
  </p:handoutMasterIdLst>
  <p:sldIdLst>
    <p:sldId id="551" r:id="rId2"/>
    <p:sldId id="514" r:id="rId3"/>
    <p:sldId id="509" r:id="rId4"/>
    <p:sldId id="593" r:id="rId5"/>
    <p:sldId id="603" r:id="rId6"/>
    <p:sldId id="594" r:id="rId7"/>
    <p:sldId id="517" r:id="rId8"/>
    <p:sldId id="523" r:id="rId9"/>
    <p:sldId id="592" r:id="rId10"/>
    <p:sldId id="555" r:id="rId11"/>
    <p:sldId id="557" r:id="rId12"/>
    <p:sldId id="558" r:id="rId13"/>
    <p:sldId id="559" r:id="rId14"/>
    <p:sldId id="561" r:id="rId15"/>
    <p:sldId id="562" r:id="rId16"/>
    <p:sldId id="560" r:id="rId17"/>
    <p:sldId id="563" r:id="rId18"/>
    <p:sldId id="564" r:id="rId19"/>
    <p:sldId id="604" r:id="rId20"/>
    <p:sldId id="565" r:id="rId21"/>
    <p:sldId id="566" r:id="rId22"/>
    <p:sldId id="567" r:id="rId23"/>
    <p:sldId id="568" r:id="rId24"/>
    <p:sldId id="569" r:id="rId25"/>
    <p:sldId id="570" r:id="rId26"/>
    <p:sldId id="571" r:id="rId27"/>
    <p:sldId id="572" r:id="rId28"/>
    <p:sldId id="595" r:id="rId29"/>
    <p:sldId id="573" r:id="rId30"/>
    <p:sldId id="605" r:id="rId31"/>
    <p:sldId id="574" r:id="rId32"/>
    <p:sldId id="596" r:id="rId33"/>
    <p:sldId id="575" r:id="rId34"/>
    <p:sldId id="606" r:id="rId35"/>
    <p:sldId id="576" r:id="rId36"/>
    <p:sldId id="607" r:id="rId37"/>
    <p:sldId id="577" r:id="rId38"/>
    <p:sldId id="578" r:id="rId39"/>
    <p:sldId id="597" r:id="rId40"/>
    <p:sldId id="579" r:id="rId41"/>
    <p:sldId id="580" r:id="rId42"/>
    <p:sldId id="581" r:id="rId43"/>
    <p:sldId id="608" r:id="rId44"/>
    <p:sldId id="528" r:id="rId45"/>
    <p:sldId id="583" r:id="rId46"/>
    <p:sldId id="609" r:id="rId47"/>
    <p:sldId id="585" r:id="rId48"/>
    <p:sldId id="586" r:id="rId49"/>
    <p:sldId id="610" r:id="rId50"/>
    <p:sldId id="587" r:id="rId51"/>
    <p:sldId id="598" r:id="rId52"/>
    <p:sldId id="599" r:id="rId53"/>
    <p:sldId id="600" r:id="rId54"/>
    <p:sldId id="601" r:id="rId55"/>
    <p:sldId id="588" r:id="rId56"/>
    <p:sldId id="602" r:id="rId57"/>
    <p:sldId id="589" r:id="rId58"/>
    <p:sldId id="612" r:id="rId59"/>
    <p:sldId id="613" r:id="rId60"/>
    <p:sldId id="617" r:id="rId61"/>
    <p:sldId id="614" r:id="rId62"/>
    <p:sldId id="618" r:id="rId63"/>
    <p:sldId id="615" r:id="rId64"/>
    <p:sldId id="611" r:id="rId65"/>
  </p:sldIdLst>
  <p:sldSz cx="9144000" cy="6858000" type="screen4x3"/>
  <p:notesSz cx="6858000" cy="9144000"/>
  <p:defaultTextStyle>
    <a:defPPr>
      <a:defRPr lang="en-US"/>
    </a:defPPr>
    <a:lvl1pPr algn="l" rtl="0" fontAlgn="base">
      <a:spcBef>
        <a:spcPct val="0"/>
      </a:spcBef>
      <a:spcAft>
        <a:spcPct val="0"/>
      </a:spcAft>
      <a:defRPr sz="2000" kern="1200">
        <a:solidFill>
          <a:schemeClr val="tx1"/>
        </a:solidFill>
        <a:latin typeface="Arial" charset="0"/>
        <a:ea typeface="+mn-ea"/>
        <a:cs typeface="Arial" charset="0"/>
      </a:defRPr>
    </a:lvl1pPr>
    <a:lvl2pPr marL="457200" algn="l" rtl="0" fontAlgn="base">
      <a:spcBef>
        <a:spcPct val="0"/>
      </a:spcBef>
      <a:spcAft>
        <a:spcPct val="0"/>
      </a:spcAft>
      <a:defRPr sz="2000" kern="1200">
        <a:solidFill>
          <a:schemeClr val="tx1"/>
        </a:solidFill>
        <a:latin typeface="Arial" charset="0"/>
        <a:ea typeface="+mn-ea"/>
        <a:cs typeface="Arial" charset="0"/>
      </a:defRPr>
    </a:lvl2pPr>
    <a:lvl3pPr marL="914400" algn="l" rtl="0" fontAlgn="base">
      <a:spcBef>
        <a:spcPct val="0"/>
      </a:spcBef>
      <a:spcAft>
        <a:spcPct val="0"/>
      </a:spcAft>
      <a:defRPr sz="2000" kern="1200">
        <a:solidFill>
          <a:schemeClr val="tx1"/>
        </a:solidFill>
        <a:latin typeface="Arial" charset="0"/>
        <a:ea typeface="+mn-ea"/>
        <a:cs typeface="Arial" charset="0"/>
      </a:defRPr>
    </a:lvl3pPr>
    <a:lvl4pPr marL="1371600" algn="l" rtl="0" fontAlgn="base">
      <a:spcBef>
        <a:spcPct val="0"/>
      </a:spcBef>
      <a:spcAft>
        <a:spcPct val="0"/>
      </a:spcAft>
      <a:defRPr sz="2000" kern="1200">
        <a:solidFill>
          <a:schemeClr val="tx1"/>
        </a:solidFill>
        <a:latin typeface="Arial" charset="0"/>
        <a:ea typeface="+mn-ea"/>
        <a:cs typeface="Arial" charset="0"/>
      </a:defRPr>
    </a:lvl4pPr>
    <a:lvl5pPr marL="1828800" algn="l"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CC6600"/>
    <a:srgbClr val="000000"/>
    <a:srgbClr val="008000"/>
    <a:srgbClr val="996633"/>
    <a:srgbClr val="669900"/>
    <a:srgbClr val="009999"/>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18" autoAdjust="0"/>
    <p:restoredTop sz="91398" autoAdjust="0"/>
  </p:normalViewPr>
  <p:slideViewPr>
    <p:cSldViewPr snapToGrid="0">
      <p:cViewPr>
        <p:scale>
          <a:sx n="50" d="100"/>
          <a:sy n="50" d="100"/>
        </p:scale>
        <p:origin x="-2340" y="-966"/>
      </p:cViewPr>
      <p:guideLst>
        <p:guide orient="horz" pos="2160"/>
        <p:guide pos="5759"/>
      </p:guideLst>
    </p:cSldViewPr>
  </p:slideViewPr>
  <p:notesTextViewPr>
    <p:cViewPr>
      <p:scale>
        <a:sx n="100" d="100"/>
        <a:sy n="100" d="100"/>
      </p:scale>
      <p:origin x="0" y="0"/>
    </p:cViewPr>
  </p:notesTextViewPr>
  <p:sorterViewPr>
    <p:cViewPr>
      <p:scale>
        <a:sx n="100" d="100"/>
        <a:sy n="100" d="100"/>
      </p:scale>
      <p:origin x="0" y="21210"/>
    </p:cViewPr>
  </p:sorterViewPr>
  <p:notesViewPr>
    <p:cSldViewPr snapToGrid="0">
      <p:cViewPr varScale="1">
        <p:scale>
          <a:sx n="100" d="100"/>
          <a:sy n="100" d="100"/>
        </p:scale>
        <p:origin x="-630"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buClrTx/>
              <a:buFontTx/>
              <a:buNone/>
              <a:defRPr sz="1200">
                <a:latin typeface="Times New Roman" pitchFamily="18" charset="0"/>
                <a:cs typeface="+mn-cs"/>
              </a:defRPr>
            </a:lvl1pPr>
          </a:lstStyle>
          <a:p>
            <a:pPr>
              <a:defRPr/>
            </a:pPr>
            <a:endParaRPr lang="en-US"/>
          </a:p>
        </p:txBody>
      </p:sp>
      <p:sp>
        <p:nvSpPr>
          <p:cNvPr id="4505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buClrTx/>
              <a:buFontTx/>
              <a:buNone/>
              <a:defRPr sz="1200">
                <a:latin typeface="Times New Roman" pitchFamily="18" charset="0"/>
                <a:cs typeface="+mn-cs"/>
              </a:defRPr>
            </a:lvl1pPr>
          </a:lstStyle>
          <a:p>
            <a:pPr>
              <a:defRPr/>
            </a:pPr>
            <a:endParaRPr lang="en-US"/>
          </a:p>
        </p:txBody>
      </p:sp>
      <p:sp>
        <p:nvSpPr>
          <p:cNvPr id="4506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buClrTx/>
              <a:buFontTx/>
              <a:buNone/>
              <a:defRPr sz="1200">
                <a:latin typeface="Times New Roman" pitchFamily="18" charset="0"/>
                <a:cs typeface="+mn-cs"/>
              </a:defRPr>
            </a:lvl1pPr>
          </a:lstStyle>
          <a:p>
            <a:pPr>
              <a:defRPr/>
            </a:pPr>
            <a:endParaRPr lang="en-US"/>
          </a:p>
        </p:txBody>
      </p:sp>
      <p:sp>
        <p:nvSpPr>
          <p:cNvPr id="4506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buClrTx/>
              <a:buFontTx/>
              <a:buNone/>
              <a:defRPr sz="1200">
                <a:latin typeface="Times New Roman" pitchFamily="18" charset="0"/>
                <a:cs typeface="+mn-cs"/>
              </a:defRPr>
            </a:lvl1pPr>
          </a:lstStyle>
          <a:p>
            <a:pPr>
              <a:defRPr/>
            </a:pPr>
            <a:fld id="{043574B5-7CE5-4BCF-A788-6466D4E5EF39}" type="slidenum">
              <a:rPr lang="en-US"/>
              <a:pPr>
                <a:defRPr/>
              </a:pPr>
              <a:t>‹#›</a:t>
            </a:fld>
            <a:endParaRPr lang="en-US"/>
          </a:p>
        </p:txBody>
      </p:sp>
    </p:spTree>
    <p:extLst>
      <p:ext uri="{BB962C8B-B14F-4D97-AF65-F5344CB8AC3E}">
        <p14:creationId xmlns:p14="http://schemas.microsoft.com/office/powerpoint/2010/main" val="34985436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buClrTx/>
              <a:buFontTx/>
              <a:buNone/>
              <a:defRPr sz="1200">
                <a:latin typeface="Times New Roman" pitchFamily="18" charset="0"/>
                <a:cs typeface="+mn-cs"/>
              </a:defRPr>
            </a:lvl1pPr>
          </a:lstStyle>
          <a:p>
            <a:pPr>
              <a:defRPr/>
            </a:pPr>
            <a:endParaRPr lang="en-US"/>
          </a:p>
        </p:txBody>
      </p:sp>
      <p:sp>
        <p:nvSpPr>
          <p:cNvPr id="71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buClrTx/>
              <a:buFontTx/>
              <a:buNone/>
              <a:defRPr sz="1200">
                <a:latin typeface="Times New Roman" pitchFamily="18" charset="0"/>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buClrTx/>
              <a:buFontTx/>
              <a:buNone/>
              <a:defRPr sz="1200">
                <a:latin typeface="Times New Roman" pitchFamily="18" charset="0"/>
                <a:cs typeface="+mn-cs"/>
              </a:defRPr>
            </a:lvl1pPr>
          </a:lstStyle>
          <a:p>
            <a:pPr>
              <a:defRPr/>
            </a:pPr>
            <a:endParaRPr lang="en-US"/>
          </a:p>
        </p:txBody>
      </p:sp>
      <p:sp>
        <p:nvSpPr>
          <p:cNvPr id="71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buClrTx/>
              <a:buFontTx/>
              <a:buNone/>
              <a:defRPr sz="1200">
                <a:latin typeface="Times New Roman" pitchFamily="18" charset="0"/>
                <a:cs typeface="+mn-cs"/>
              </a:defRPr>
            </a:lvl1pPr>
          </a:lstStyle>
          <a:p>
            <a:pPr>
              <a:defRPr/>
            </a:pPr>
            <a:fld id="{9B9F72C1-4C9F-407E-981C-54D990EE405A}" type="slidenum">
              <a:rPr lang="en-US"/>
              <a:pPr>
                <a:defRPr/>
              </a:pPr>
              <a:t>‹#›</a:t>
            </a:fld>
            <a:endParaRPr lang="en-US"/>
          </a:p>
        </p:txBody>
      </p:sp>
    </p:spTree>
    <p:extLst>
      <p:ext uri="{BB962C8B-B14F-4D97-AF65-F5344CB8AC3E}">
        <p14:creationId xmlns:p14="http://schemas.microsoft.com/office/powerpoint/2010/main" val="25026307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ln/>
        </p:spPr>
      </p:sp>
      <p:sp>
        <p:nvSpPr>
          <p:cNvPr id="1741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ChangeArrowheads="1" noTextEdit="1"/>
          </p:cNvSpPr>
          <p:nvPr>
            <p:ph type="sldImg"/>
          </p:nvPr>
        </p:nvSpPr>
        <p:spPr>
          <a:ln/>
        </p:spPr>
      </p:sp>
      <p:sp>
        <p:nvSpPr>
          <p:cNvPr id="3891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a:ln/>
        </p:spPr>
      </p:sp>
      <p:sp>
        <p:nvSpPr>
          <p:cNvPr id="4096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ln/>
        </p:spPr>
      </p:sp>
      <p:sp>
        <p:nvSpPr>
          <p:cNvPr id="4301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ChangeArrowheads="1" noTextEdit="1"/>
          </p:cNvSpPr>
          <p:nvPr>
            <p:ph type="sldImg"/>
          </p:nvPr>
        </p:nvSpPr>
        <p:spPr>
          <a:ln/>
        </p:spPr>
      </p:sp>
      <p:sp>
        <p:nvSpPr>
          <p:cNvPr id="4505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ChangeArrowheads="1" noTextEdit="1"/>
          </p:cNvSpPr>
          <p:nvPr>
            <p:ph type="sldImg"/>
          </p:nvPr>
        </p:nvSpPr>
        <p:spPr>
          <a:ln/>
        </p:spPr>
      </p:sp>
      <p:sp>
        <p:nvSpPr>
          <p:cNvPr id="4710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ln/>
        </p:spPr>
      </p:sp>
      <p:sp>
        <p:nvSpPr>
          <p:cNvPr id="4915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ChangeArrowheads="1" noTextEdit="1"/>
          </p:cNvSpPr>
          <p:nvPr>
            <p:ph type="sldImg"/>
          </p:nvPr>
        </p:nvSpPr>
        <p:spPr>
          <a:ln/>
        </p:spPr>
      </p:sp>
      <p:sp>
        <p:nvSpPr>
          <p:cNvPr id="5222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ChangeArrowheads="1" noTextEdit="1"/>
          </p:cNvSpPr>
          <p:nvPr>
            <p:ph type="sldImg"/>
          </p:nvPr>
        </p:nvSpPr>
        <p:spPr>
          <a:ln/>
        </p:spPr>
      </p:sp>
      <p:sp>
        <p:nvSpPr>
          <p:cNvPr id="5427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ChangeArrowheads="1" noTextEdit="1"/>
          </p:cNvSpPr>
          <p:nvPr>
            <p:ph type="sldImg"/>
          </p:nvPr>
        </p:nvSpPr>
        <p:spPr>
          <a:ln/>
        </p:spPr>
      </p:sp>
      <p:sp>
        <p:nvSpPr>
          <p:cNvPr id="5632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ChangeArrowheads="1" noTextEdit="1"/>
          </p:cNvSpPr>
          <p:nvPr>
            <p:ph type="sldImg"/>
          </p:nvPr>
        </p:nvSpPr>
        <p:spPr>
          <a:ln/>
        </p:spPr>
      </p:sp>
      <p:sp>
        <p:nvSpPr>
          <p:cNvPr id="5837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ln/>
        </p:spPr>
      </p:sp>
      <p:sp>
        <p:nvSpPr>
          <p:cNvPr id="2048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ChangeArrowheads="1" noTextEdit="1"/>
          </p:cNvSpPr>
          <p:nvPr>
            <p:ph type="sldImg"/>
          </p:nvPr>
        </p:nvSpPr>
        <p:spPr>
          <a:ln/>
        </p:spPr>
      </p:sp>
      <p:sp>
        <p:nvSpPr>
          <p:cNvPr id="6041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ChangeArrowheads="1" noTextEdit="1"/>
          </p:cNvSpPr>
          <p:nvPr>
            <p:ph type="sldImg"/>
          </p:nvPr>
        </p:nvSpPr>
        <p:spPr>
          <a:ln/>
        </p:spPr>
      </p:sp>
      <p:sp>
        <p:nvSpPr>
          <p:cNvPr id="6246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ChangeArrowheads="1" noTextEdit="1"/>
          </p:cNvSpPr>
          <p:nvPr>
            <p:ph type="sldImg"/>
          </p:nvPr>
        </p:nvSpPr>
        <p:spPr>
          <a:ln/>
        </p:spPr>
      </p:sp>
      <p:sp>
        <p:nvSpPr>
          <p:cNvPr id="6451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ChangeArrowheads="1" noTextEdit="1"/>
          </p:cNvSpPr>
          <p:nvPr>
            <p:ph type="sldImg"/>
          </p:nvPr>
        </p:nvSpPr>
        <p:spPr>
          <a:ln/>
        </p:spPr>
      </p:sp>
      <p:sp>
        <p:nvSpPr>
          <p:cNvPr id="6656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Rot="1" noChangeAspect="1" noChangeArrowheads="1" noTextEdit="1"/>
          </p:cNvSpPr>
          <p:nvPr>
            <p:ph type="sldImg"/>
          </p:nvPr>
        </p:nvSpPr>
        <p:spPr>
          <a:ln/>
        </p:spPr>
      </p:sp>
      <p:sp>
        <p:nvSpPr>
          <p:cNvPr id="6963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Rot="1" noChangeAspect="1" noChangeArrowheads="1" noTextEdit="1"/>
          </p:cNvSpPr>
          <p:nvPr>
            <p:ph type="sldImg"/>
          </p:nvPr>
        </p:nvSpPr>
        <p:spPr>
          <a:ln/>
        </p:spPr>
      </p:sp>
      <p:sp>
        <p:nvSpPr>
          <p:cNvPr id="7270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Rot="1" noChangeAspect="1" noChangeArrowheads="1" noTextEdit="1"/>
          </p:cNvSpPr>
          <p:nvPr>
            <p:ph type="sldImg"/>
          </p:nvPr>
        </p:nvSpPr>
        <p:spPr>
          <a:ln/>
        </p:spPr>
      </p:sp>
      <p:sp>
        <p:nvSpPr>
          <p:cNvPr id="7577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Rot="1" noChangeAspect="1" noChangeArrowheads="1" noTextEdit="1"/>
          </p:cNvSpPr>
          <p:nvPr>
            <p:ph type="sldImg"/>
          </p:nvPr>
        </p:nvSpPr>
        <p:spPr>
          <a:ln/>
        </p:spPr>
      </p:sp>
      <p:sp>
        <p:nvSpPr>
          <p:cNvPr id="7885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ChangeArrowheads="1" noTextEdit="1"/>
          </p:cNvSpPr>
          <p:nvPr>
            <p:ph type="sldImg"/>
          </p:nvPr>
        </p:nvSpPr>
        <p:spPr>
          <a:ln/>
        </p:spPr>
      </p:sp>
      <p:sp>
        <p:nvSpPr>
          <p:cNvPr id="8192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ChangeArrowheads="1" noTextEdit="1"/>
          </p:cNvSpPr>
          <p:nvPr>
            <p:ph type="sldImg"/>
          </p:nvPr>
        </p:nvSpPr>
        <p:spPr>
          <a:ln/>
        </p:spPr>
      </p:sp>
      <p:sp>
        <p:nvSpPr>
          <p:cNvPr id="8397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ln/>
        </p:spPr>
      </p:sp>
      <p:sp>
        <p:nvSpPr>
          <p:cNvPr id="2457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ChangeArrowheads="1" noTextEdit="1"/>
          </p:cNvSpPr>
          <p:nvPr>
            <p:ph type="sldImg"/>
          </p:nvPr>
        </p:nvSpPr>
        <p:spPr>
          <a:ln/>
        </p:spPr>
      </p:sp>
      <p:sp>
        <p:nvSpPr>
          <p:cNvPr id="8704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Rot="1" noChangeAspect="1" noChangeArrowheads="1" noTextEdit="1"/>
          </p:cNvSpPr>
          <p:nvPr>
            <p:ph type="sldImg"/>
          </p:nvPr>
        </p:nvSpPr>
        <p:spPr>
          <a:ln/>
        </p:spPr>
      </p:sp>
      <p:sp>
        <p:nvSpPr>
          <p:cNvPr id="8909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Rot="1" noChangeAspect="1" noChangeArrowheads="1" noTextEdit="1"/>
          </p:cNvSpPr>
          <p:nvPr>
            <p:ph type="sldImg"/>
          </p:nvPr>
        </p:nvSpPr>
        <p:spPr>
          <a:ln/>
        </p:spPr>
      </p:sp>
      <p:sp>
        <p:nvSpPr>
          <p:cNvPr id="9113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Rot="1" noChangeAspect="1" noChangeArrowheads="1" noTextEdit="1"/>
          </p:cNvSpPr>
          <p:nvPr>
            <p:ph type="sldImg"/>
          </p:nvPr>
        </p:nvSpPr>
        <p:spPr>
          <a:ln/>
        </p:spPr>
      </p:sp>
      <p:sp>
        <p:nvSpPr>
          <p:cNvPr id="9421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Rot="1" noChangeAspect="1" noChangeArrowheads="1" noTextEdit="1"/>
          </p:cNvSpPr>
          <p:nvPr>
            <p:ph type="sldImg"/>
          </p:nvPr>
        </p:nvSpPr>
        <p:spPr>
          <a:ln/>
        </p:spPr>
      </p:sp>
      <p:sp>
        <p:nvSpPr>
          <p:cNvPr id="9625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Rot="1" noChangeAspect="1" noChangeArrowheads="1" noTextEdit="1"/>
          </p:cNvSpPr>
          <p:nvPr>
            <p:ph type="sldImg"/>
          </p:nvPr>
        </p:nvSpPr>
        <p:spPr>
          <a:ln/>
        </p:spPr>
      </p:sp>
      <p:sp>
        <p:nvSpPr>
          <p:cNvPr id="9933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ChangeArrowheads="1" noTextEdit="1"/>
          </p:cNvSpPr>
          <p:nvPr>
            <p:ph type="sldImg"/>
          </p:nvPr>
        </p:nvSpPr>
        <p:spPr>
          <a:ln/>
        </p:spPr>
      </p:sp>
      <p:sp>
        <p:nvSpPr>
          <p:cNvPr id="10137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Rot="1" noChangeAspect="1" noChangeArrowheads="1" noTextEdit="1"/>
          </p:cNvSpPr>
          <p:nvPr>
            <p:ph type="sldImg"/>
          </p:nvPr>
        </p:nvSpPr>
        <p:spPr>
          <a:ln/>
        </p:spPr>
      </p:sp>
      <p:sp>
        <p:nvSpPr>
          <p:cNvPr id="10445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Rot="1" noChangeAspect="1" noChangeArrowheads="1" noTextEdit="1"/>
          </p:cNvSpPr>
          <p:nvPr>
            <p:ph type="sldImg"/>
          </p:nvPr>
        </p:nvSpPr>
        <p:spPr>
          <a:ln/>
        </p:spPr>
      </p:sp>
      <p:sp>
        <p:nvSpPr>
          <p:cNvPr id="10752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Rot="1" noChangeAspect="1" noChangeArrowheads="1" noTextEdit="1"/>
          </p:cNvSpPr>
          <p:nvPr>
            <p:ph type="sldImg"/>
          </p:nvPr>
        </p:nvSpPr>
        <p:spPr>
          <a:ln/>
        </p:spPr>
      </p:sp>
      <p:sp>
        <p:nvSpPr>
          <p:cNvPr id="11161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2662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Rot="1" noChangeAspect="1" noChangeArrowheads="1" noTextEdit="1"/>
          </p:cNvSpPr>
          <p:nvPr>
            <p:ph type="sldImg"/>
          </p:nvPr>
        </p:nvSpPr>
        <p:spPr>
          <a:ln/>
        </p:spPr>
      </p:sp>
      <p:sp>
        <p:nvSpPr>
          <p:cNvPr id="11469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Rot="1" noChangeAspect="1" noChangeArrowheads="1" noTextEdit="1"/>
          </p:cNvSpPr>
          <p:nvPr>
            <p:ph type="sldImg"/>
          </p:nvPr>
        </p:nvSpPr>
        <p:spPr>
          <a:ln/>
        </p:spPr>
      </p:sp>
      <p:sp>
        <p:nvSpPr>
          <p:cNvPr id="11673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p:cNvSpPr>
            <a:spLocks noGrp="1" noRot="1" noChangeAspect="1" noTextEdit="1"/>
          </p:cNvSpPr>
          <p:nvPr>
            <p:ph type="sldImg"/>
          </p:nvPr>
        </p:nvSpPr>
        <p:spPr>
          <a:ln/>
        </p:spPr>
      </p:sp>
      <p:sp>
        <p:nvSpPr>
          <p:cNvPr id="118786" name="Notes Placeholder 2"/>
          <p:cNvSpPr>
            <a:spLocks noGrp="1"/>
          </p:cNvSpPr>
          <p:nvPr>
            <p:ph type="body" idx="1"/>
          </p:nvPr>
        </p:nvSpPr>
        <p:spPr>
          <a:noFill/>
          <a:ln/>
        </p:spPr>
        <p:txBody>
          <a:bodyPr/>
          <a:lstStyle/>
          <a:p>
            <a:endParaRPr lang="en-US" smtClean="0"/>
          </a:p>
        </p:txBody>
      </p:sp>
      <p:sp>
        <p:nvSpPr>
          <p:cNvPr id="146436" name="Slide Number Placeholder 3"/>
          <p:cNvSpPr>
            <a:spLocks noGrp="1"/>
          </p:cNvSpPr>
          <p:nvPr>
            <p:ph type="sldNum" sz="quarter" idx="5"/>
          </p:nvPr>
        </p:nvSpPr>
        <p:spPr/>
        <p:txBody>
          <a:bodyPr/>
          <a:lstStyle/>
          <a:p>
            <a:pPr>
              <a:defRPr/>
            </a:pPr>
            <a:fld id="{6DCFF71F-D997-4EEA-B04F-0F26C2FEB5FA}" type="slidenum">
              <a:rPr lang="en-US" smtClean="0"/>
              <a:pPr>
                <a:defRPr/>
              </a:pPr>
              <a:t>59</a:t>
            </a:fld>
            <a:endParaRPr 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p:cNvSpPr>
            <a:spLocks noGrp="1" noRot="1" noChangeAspect="1" noTextEdit="1"/>
          </p:cNvSpPr>
          <p:nvPr>
            <p:ph type="sldImg"/>
          </p:nvPr>
        </p:nvSpPr>
        <p:spPr>
          <a:ln/>
        </p:spPr>
      </p:sp>
      <p:sp>
        <p:nvSpPr>
          <p:cNvPr id="120834" name="Notes Placeholder 2"/>
          <p:cNvSpPr>
            <a:spLocks noGrp="1"/>
          </p:cNvSpPr>
          <p:nvPr>
            <p:ph type="body" idx="1"/>
          </p:nvPr>
        </p:nvSpPr>
        <p:spPr>
          <a:noFill/>
          <a:ln/>
        </p:spPr>
        <p:txBody>
          <a:bodyPr/>
          <a:lstStyle/>
          <a:p>
            <a:endParaRPr lang="en-US" smtClean="0"/>
          </a:p>
        </p:txBody>
      </p:sp>
      <p:sp>
        <p:nvSpPr>
          <p:cNvPr id="146436" name="Slide Number Placeholder 3"/>
          <p:cNvSpPr>
            <a:spLocks noGrp="1"/>
          </p:cNvSpPr>
          <p:nvPr>
            <p:ph type="sldNum" sz="quarter" idx="5"/>
          </p:nvPr>
        </p:nvSpPr>
        <p:spPr/>
        <p:txBody>
          <a:bodyPr/>
          <a:lstStyle/>
          <a:p>
            <a:pPr>
              <a:defRPr/>
            </a:pPr>
            <a:fld id="{06C68A2A-DD1C-4178-9110-7215FF2F393C}" type="slidenum">
              <a:rPr lang="en-US" smtClean="0"/>
              <a:pPr>
                <a:defRPr/>
              </a:pPr>
              <a:t>60</a:t>
            </a:fld>
            <a:endParaRPr 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p:cNvSpPr>
            <a:spLocks noGrp="1" noRot="1" noChangeAspect="1" noTextEdit="1"/>
          </p:cNvSpPr>
          <p:nvPr>
            <p:ph type="sldImg"/>
          </p:nvPr>
        </p:nvSpPr>
        <p:spPr>
          <a:ln/>
        </p:spPr>
      </p:sp>
      <p:sp>
        <p:nvSpPr>
          <p:cNvPr id="122882" name="Notes Placeholder 2"/>
          <p:cNvSpPr>
            <a:spLocks noGrp="1"/>
          </p:cNvSpPr>
          <p:nvPr>
            <p:ph type="body" idx="1"/>
          </p:nvPr>
        </p:nvSpPr>
        <p:spPr>
          <a:noFill/>
          <a:ln/>
        </p:spPr>
        <p:txBody>
          <a:bodyPr/>
          <a:lstStyle/>
          <a:p>
            <a:endParaRPr lang="en-US" smtClean="0"/>
          </a:p>
        </p:txBody>
      </p:sp>
      <p:sp>
        <p:nvSpPr>
          <p:cNvPr id="147460" name="Slide Number Placeholder 3"/>
          <p:cNvSpPr>
            <a:spLocks noGrp="1"/>
          </p:cNvSpPr>
          <p:nvPr>
            <p:ph type="sldNum" sz="quarter" idx="5"/>
          </p:nvPr>
        </p:nvSpPr>
        <p:spPr/>
        <p:txBody>
          <a:bodyPr/>
          <a:lstStyle/>
          <a:p>
            <a:pPr>
              <a:defRPr/>
            </a:pPr>
            <a:fld id="{60990690-BC90-45F4-9BCF-DC5706819B24}" type="slidenum">
              <a:rPr lang="en-US" smtClean="0"/>
              <a:pPr>
                <a:defRPr/>
              </a:pPr>
              <a:t>61</a:t>
            </a:fld>
            <a:endParaRPr 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noTextEdit="1"/>
          </p:cNvSpPr>
          <p:nvPr>
            <p:ph type="sldImg"/>
          </p:nvPr>
        </p:nvSpPr>
        <p:spPr>
          <a:ln/>
        </p:spPr>
      </p:sp>
      <p:sp>
        <p:nvSpPr>
          <p:cNvPr id="124930" name="Notes Placeholder 2"/>
          <p:cNvSpPr>
            <a:spLocks noGrp="1"/>
          </p:cNvSpPr>
          <p:nvPr>
            <p:ph type="body" idx="1"/>
          </p:nvPr>
        </p:nvSpPr>
        <p:spPr>
          <a:noFill/>
          <a:ln/>
        </p:spPr>
        <p:txBody>
          <a:bodyPr/>
          <a:lstStyle/>
          <a:p>
            <a:endParaRPr lang="en-US" smtClean="0"/>
          </a:p>
        </p:txBody>
      </p:sp>
      <p:sp>
        <p:nvSpPr>
          <p:cNvPr id="147460" name="Slide Number Placeholder 3"/>
          <p:cNvSpPr>
            <a:spLocks noGrp="1"/>
          </p:cNvSpPr>
          <p:nvPr>
            <p:ph type="sldNum" sz="quarter" idx="5"/>
          </p:nvPr>
        </p:nvSpPr>
        <p:spPr/>
        <p:txBody>
          <a:bodyPr/>
          <a:lstStyle/>
          <a:p>
            <a:pPr>
              <a:defRPr/>
            </a:pPr>
            <a:fld id="{902DC5A9-9B46-4CDC-B0CC-944BF293C235}" type="slidenum">
              <a:rPr lang="en-US" smtClean="0"/>
              <a:pPr>
                <a:defRPr/>
              </a:pPr>
              <a:t>62</a:t>
            </a:fld>
            <a:endParaRPr 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p:cNvSpPr>
          <p:nvPr>
            <p:ph type="sldImg"/>
          </p:nvPr>
        </p:nvSpPr>
        <p:spPr>
          <a:ln/>
        </p:spPr>
      </p:sp>
      <p:sp>
        <p:nvSpPr>
          <p:cNvPr id="126978"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D3441BBB-F7D1-4A41-B6BF-AF6728524F4F}" type="slidenum">
              <a:rPr lang="en-US" smtClean="0"/>
              <a:pPr>
                <a:defRPr/>
              </a:pPr>
              <a:t>63</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a:ln/>
        </p:spPr>
      </p:sp>
      <p:sp>
        <p:nvSpPr>
          <p:cNvPr id="2867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a:ln/>
        </p:spPr>
      </p:sp>
      <p:sp>
        <p:nvSpPr>
          <p:cNvPr id="3277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a:ln/>
        </p:spPr>
      </p:sp>
      <p:sp>
        <p:nvSpPr>
          <p:cNvPr id="3481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ChangeArrowheads="1" noTextEdit="1"/>
          </p:cNvSpPr>
          <p:nvPr>
            <p:ph type="sldImg"/>
          </p:nvPr>
        </p:nvSpPr>
        <p:spPr>
          <a:ln/>
        </p:spPr>
      </p:sp>
      <p:sp>
        <p:nvSpPr>
          <p:cNvPr id="3686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srcRect/>
          <a:stretch>
            <a:fillRect/>
          </a:stretch>
        </p:blipFill>
        <p:spPr bwMode="auto">
          <a:xfrm>
            <a:off x="-6350" y="409575"/>
            <a:ext cx="635000" cy="700088"/>
          </a:xfrm>
          <a:prstGeom prst="rect">
            <a:avLst/>
          </a:prstGeom>
          <a:noFill/>
          <a:ln w="9525">
            <a:noFill/>
            <a:miter lim="800000"/>
            <a:headEnd/>
            <a:tailEnd/>
          </a:ln>
        </p:spPr>
      </p:pic>
      <p:pic>
        <p:nvPicPr>
          <p:cNvPr id="5" name="Picture 2"/>
          <p:cNvPicPr>
            <a:picLocks noChangeAspect="1" noChangeArrowheads="1"/>
          </p:cNvPicPr>
          <p:nvPr userDrawn="1"/>
        </p:nvPicPr>
        <p:blipFill>
          <a:blip r:embed="rId3"/>
          <a:srcRect/>
          <a:stretch>
            <a:fillRect/>
          </a:stretch>
        </p:blipFill>
        <p:spPr bwMode="auto">
          <a:xfrm>
            <a:off x="7874000" y="5016500"/>
            <a:ext cx="1268413" cy="1397000"/>
          </a:xfrm>
          <a:prstGeom prst="rect">
            <a:avLst/>
          </a:prstGeom>
          <a:noFill/>
          <a:ln w="9525">
            <a:noFill/>
            <a:miter lim="800000"/>
            <a:headEnd/>
            <a:tailEnd/>
          </a:ln>
        </p:spPr>
      </p:pic>
      <p:sp>
        <p:nvSpPr>
          <p:cNvPr id="2" name="Title 1"/>
          <p:cNvSpPr>
            <a:spLocks noGrp="1"/>
          </p:cNvSpPr>
          <p:nvPr>
            <p:ph type="title"/>
          </p:nvPr>
        </p:nvSpPr>
        <p:spPr>
          <a:xfrm>
            <a:off x="628214" y="399616"/>
            <a:ext cx="8274783" cy="720725"/>
          </a:xfrm>
        </p:spPr>
        <p:txBody>
          <a:bodyPr anchorCtr="0"/>
          <a:lstStyle>
            <a:lvl1pPr marL="0" indent="0">
              <a:defRPr sz="3200" b="1">
                <a:solidFill>
                  <a:srgbClr val="336699"/>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04825" y="1299411"/>
            <a:ext cx="8126413" cy="5117264"/>
          </a:xfrm>
        </p:spPr>
        <p:txBody>
          <a:bodyPr/>
          <a:lstStyle>
            <a:lvl1pPr marL="349250" indent="-349250">
              <a:spcBef>
                <a:spcPts val="1200"/>
              </a:spcBef>
              <a:buClrTx/>
              <a:buSzPct val="65000"/>
              <a:buFont typeface="Wingdings" pitchFamily="2" charset="2"/>
              <a:buChar char=""/>
              <a:defRPr sz="2800">
                <a:solidFill>
                  <a:srgbClr val="800000"/>
                </a:solidFill>
              </a:defRPr>
            </a:lvl1pPr>
            <a:lvl2pPr marL="685800" indent="-279400">
              <a:spcBef>
                <a:spcPts val="1200"/>
              </a:spcBef>
              <a:buClr>
                <a:srgbClr val="006666"/>
              </a:buClr>
              <a:buSzPct val="80000"/>
              <a:buFont typeface="Arial" pitchFamily="34" charset="0"/>
              <a:buChar char="●"/>
              <a:defRPr sz="2400">
                <a:solidFill>
                  <a:srgbClr val="006666"/>
                </a:solidFill>
              </a:defRPr>
            </a:lvl2pPr>
            <a:lvl3pPr marL="1035050" indent="-349250">
              <a:spcBef>
                <a:spcPts val="1200"/>
              </a:spcBef>
              <a:buClrTx/>
              <a:buSzPct val="80000"/>
              <a:buFont typeface="Wingdings" pitchFamily="2" charset="2"/>
              <a:buChar char="v"/>
              <a:defRPr sz="2000">
                <a:solidFill>
                  <a:schemeClr val="tx1"/>
                </a:solidFill>
              </a:defRPr>
            </a:lvl3pPr>
            <a:lvl4pPr>
              <a:spcBef>
                <a:spcPts val="1200"/>
              </a:spcBef>
              <a:buClrTx/>
              <a:defRPr sz="2000"/>
            </a:lvl4pPr>
            <a:lvl5pPr>
              <a:spcBef>
                <a:spcPts val="1200"/>
              </a:spcBef>
              <a:buClrTx/>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slow">
    <p:cut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 name="TextBox 5"/>
          <p:cNvSpPr txBox="1"/>
          <p:nvPr userDrawn="1"/>
        </p:nvSpPr>
        <p:spPr bwMode="auto">
          <a:xfrm>
            <a:off x="0" y="0"/>
            <a:ext cx="9144000" cy="914400"/>
          </a:xfrm>
          <a:prstGeom prst="rect">
            <a:avLst/>
          </a:prstGeom>
          <a:blipFill dpi="0" rotWithShape="1">
            <a:blip r:embed="rId3">
              <a:extLst/>
            </a:blip>
            <a:srcRect/>
            <a:stretch>
              <a:fillRect/>
            </a:stretch>
          </a:blipFill>
          <a:ln>
            <a:solidFill>
              <a:srgbClr val="669900"/>
            </a:solidFill>
          </a:ln>
          <a:effectLst>
            <a:outerShdw blurRad="50800" dist="38100" dir="5400000" algn="t" rotWithShape="0">
              <a:prstClr val="black">
                <a:alpha val="40000"/>
              </a:prstClr>
            </a:outerShdw>
          </a:effectLst>
        </p:spPr>
        <p:txBody>
          <a:bodyPr anchor="ctr"/>
          <a:lstStyle/>
          <a:p>
            <a:pPr marL="457200">
              <a:defRPr/>
            </a:pPr>
            <a:r>
              <a:rPr lang="en-US" sz="4000" dirty="0">
                <a:solidFill>
                  <a:schemeClr val="bg1"/>
                </a:solidFill>
                <a:effectLst>
                  <a:outerShdw blurRad="38100" dist="38100" dir="2700000" algn="tl">
                    <a:srgbClr val="000000">
                      <a:alpha val="43137"/>
                    </a:srgbClr>
                  </a:outerShdw>
                </a:effectLst>
                <a:cs typeface="+mn-cs"/>
              </a:rPr>
              <a:t>CORE CONCEPTS</a:t>
            </a:r>
          </a:p>
        </p:txBody>
      </p:sp>
      <p:pic>
        <p:nvPicPr>
          <p:cNvPr id="4" name="Picture 6"/>
          <p:cNvPicPr>
            <a:picLocks noChangeAspect="1" noChangeArrowheads="1"/>
          </p:cNvPicPr>
          <p:nvPr userDrawn="1"/>
        </p:nvPicPr>
        <p:blipFill rotWithShape="1">
          <a:blip r:embed="rId4">
            <a:clrChange>
              <a:clrFrom>
                <a:srgbClr val="CFEAF5"/>
              </a:clrFrom>
              <a:clrTo>
                <a:srgbClr val="CFEAF5">
                  <a:alpha val="0"/>
                </a:srgbClr>
              </a:clrTo>
            </a:clrChange>
            <a:duotone>
              <a:schemeClr val="bg2">
                <a:shade val="45000"/>
                <a:satMod val="135000"/>
              </a:schemeClr>
              <a:prstClr val="white"/>
            </a:duotone>
            <a:extLst/>
          </a:blip>
          <a:srcRect l="9523" t="14517" r="-1" b="-108"/>
          <a:stretch/>
        </p:blipFill>
        <p:spPr bwMode="auto">
          <a:xfrm rot="10800000" flipH="1">
            <a:off x="4986670" y="4736877"/>
            <a:ext cx="3974487" cy="2107391"/>
          </a:xfrm>
          <a:prstGeom prst="rect">
            <a:avLst/>
          </a:prstGeom>
          <a:noFill/>
          <a:ln>
            <a:noFill/>
          </a:ln>
          <a:effectLst/>
          <a:extLst/>
        </p:spPr>
      </p:pic>
      <p:sp>
        <p:nvSpPr>
          <p:cNvPr id="5" name="Rectangle 3"/>
          <p:cNvSpPr/>
          <p:nvPr userDrawn="1"/>
        </p:nvSpPr>
        <p:spPr bwMode="auto">
          <a:xfrm>
            <a:off x="8955088" y="9525"/>
            <a:ext cx="192087" cy="6858000"/>
          </a:xfrm>
          <a:prstGeom prst="rect">
            <a:avLst/>
          </a:prstGeom>
          <a:gradFill flip="none" rotWithShape="1">
            <a:gsLst>
              <a:gs pos="7000">
                <a:schemeClr val="bg2"/>
              </a:gs>
              <a:gs pos="50000">
                <a:schemeClr val="bg1">
                  <a:lumMod val="85000"/>
                </a:schemeClr>
              </a:gs>
              <a:gs pos="95000">
                <a:schemeClr val="bg2"/>
              </a:gs>
            </a:gsLst>
            <a:lin ang="0" scaled="1"/>
            <a:tileRect/>
          </a:gradFill>
          <a:ln w="9525" cap="flat" cmpd="sng" algn="ctr">
            <a:solidFill>
              <a:schemeClr val="bg1">
                <a:lumMod val="50000"/>
              </a:schemeClr>
            </a:solidFill>
            <a:prstDash val="solid"/>
            <a:round/>
            <a:headEnd type="none" w="med" len="med"/>
            <a:tailEnd type="none" w="med" len="med"/>
          </a:ln>
          <a:effectLst/>
        </p:spPr>
        <p:txBody>
          <a:bodyPr/>
          <a:lstStyle/>
          <a:p>
            <a:pPr>
              <a:spcBef>
                <a:spcPct val="20000"/>
              </a:spcBef>
              <a:buClr>
                <a:srgbClr val="800000"/>
              </a:buClr>
              <a:buFont typeface="Wingdings" pitchFamily="2" charset="2"/>
              <a:buNone/>
              <a:defRPr/>
            </a:pPr>
            <a:endParaRPr lang="en-US" sz="2600">
              <a:cs typeface="+mn-cs"/>
            </a:endParaRPr>
          </a:p>
        </p:txBody>
      </p:sp>
      <p:sp>
        <p:nvSpPr>
          <p:cNvPr id="6" name="Rectangle 4"/>
          <p:cNvSpPr/>
          <p:nvPr userDrawn="1"/>
        </p:nvSpPr>
        <p:spPr bwMode="auto">
          <a:xfrm>
            <a:off x="0" y="6350"/>
            <a:ext cx="192088" cy="6858000"/>
          </a:xfrm>
          <a:prstGeom prst="rect">
            <a:avLst/>
          </a:prstGeom>
          <a:gradFill flip="none" rotWithShape="1">
            <a:gsLst>
              <a:gs pos="7000">
                <a:schemeClr val="bg2"/>
              </a:gs>
              <a:gs pos="50000">
                <a:schemeClr val="bg1">
                  <a:lumMod val="85000"/>
                </a:schemeClr>
              </a:gs>
              <a:gs pos="95000">
                <a:schemeClr val="bg2"/>
              </a:gs>
            </a:gsLst>
            <a:lin ang="0" scaled="1"/>
            <a:tileRect/>
          </a:gradFill>
          <a:ln w="9525" cap="flat" cmpd="sng" algn="ctr">
            <a:solidFill>
              <a:schemeClr val="bg1">
                <a:lumMod val="50000"/>
              </a:schemeClr>
            </a:solidFill>
            <a:prstDash val="solid"/>
            <a:round/>
            <a:headEnd type="none" w="med" len="med"/>
            <a:tailEnd type="none" w="med" len="med"/>
          </a:ln>
          <a:effectLst/>
        </p:spPr>
        <p:txBody>
          <a:bodyPr/>
          <a:lstStyle/>
          <a:p>
            <a:pPr>
              <a:spcBef>
                <a:spcPct val="20000"/>
              </a:spcBef>
              <a:buClr>
                <a:srgbClr val="800000"/>
              </a:buClr>
              <a:buFont typeface="Wingdings" pitchFamily="2" charset="2"/>
              <a:buNone/>
              <a:defRPr/>
            </a:pPr>
            <a:endParaRPr lang="en-US" sz="2600">
              <a:cs typeface="+mn-cs"/>
            </a:endParaRPr>
          </a:p>
        </p:txBody>
      </p:sp>
      <p:sp>
        <p:nvSpPr>
          <p:cNvPr id="17" name="Text Placeholder 6"/>
          <p:cNvSpPr>
            <a:spLocks noGrp="1"/>
          </p:cNvSpPr>
          <p:nvPr>
            <p:ph type="body" sz="quarter" idx="10"/>
          </p:nvPr>
        </p:nvSpPr>
        <p:spPr>
          <a:xfrm>
            <a:off x="681038" y="1276350"/>
            <a:ext cx="7962900" cy="5176838"/>
          </a:xfrm>
        </p:spPr>
        <p:txBody>
          <a:bodyPr/>
          <a:lstStyle>
            <a:lvl1pPr>
              <a:buClrTx/>
              <a:defRPr/>
            </a:lvl1pPr>
            <a:lvl2pPr>
              <a:buClrTx/>
              <a:defRPr/>
            </a:lvl2pPr>
            <a:lvl3pPr>
              <a:buClrTx/>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slow">
    <p:cut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Blank">
    <p:bg bwMode="grayWhite">
      <p:bgPr>
        <a:solidFill>
          <a:schemeClr val="accent3">
            <a:lumMod val="95000"/>
          </a:schemeClr>
        </a:solidFill>
        <a:effectLst/>
      </p:bgPr>
    </p:bg>
    <p:spTree>
      <p:nvGrpSpPr>
        <p:cNvPr id="1" name=""/>
        <p:cNvGrpSpPr/>
        <p:nvPr/>
      </p:nvGrpSpPr>
      <p:grpSpPr>
        <a:xfrm>
          <a:off x="0" y="0"/>
          <a:ext cx="0" cy="0"/>
          <a:chOff x="0" y="0"/>
          <a:chExt cx="0" cy="0"/>
        </a:xfrm>
      </p:grpSpPr>
      <p:sp>
        <p:nvSpPr>
          <p:cNvPr id="3" name="Rectangle 13"/>
          <p:cNvSpPr>
            <a:spLocks noChangeArrowheads="1"/>
          </p:cNvSpPr>
          <p:nvPr/>
        </p:nvSpPr>
        <p:spPr bwMode="auto">
          <a:xfrm>
            <a:off x="8431213" y="6584950"/>
            <a:ext cx="427037" cy="215900"/>
          </a:xfrm>
          <a:prstGeom prst="rect">
            <a:avLst/>
          </a:prstGeom>
          <a:noFill/>
          <a:ln>
            <a:noFill/>
          </a:ln>
          <a:extLst/>
        </p:spPr>
        <p:txBody>
          <a:bodyPr wrap="none">
            <a:spAutoFit/>
          </a:bodyPr>
          <a:lstStyle/>
          <a:p>
            <a:pPr algn="ctr">
              <a:defRPr/>
            </a:pPr>
            <a:r>
              <a:rPr lang="en-US" sz="800" b="1" dirty="0"/>
              <a:t>3–</a:t>
            </a:r>
            <a:fld id="{6BC8E88D-0C5B-4123-B29D-26E8C2E47E0D}" type="slidenum">
              <a:rPr lang="en-US" sz="800" b="1"/>
              <a:pPr algn="ctr">
                <a:defRPr/>
              </a:pPr>
              <a:t>‹#›</a:t>
            </a:fld>
            <a:endParaRPr lang="en-US" sz="800" b="1" dirty="0"/>
          </a:p>
        </p:txBody>
      </p:sp>
      <p:sp>
        <p:nvSpPr>
          <p:cNvPr id="4" name="Text Box 12"/>
          <p:cNvSpPr txBox="1">
            <a:spLocks noChangeArrowheads="1"/>
          </p:cNvSpPr>
          <p:nvPr/>
        </p:nvSpPr>
        <p:spPr bwMode="auto">
          <a:xfrm>
            <a:off x="377825" y="6584950"/>
            <a:ext cx="4048125" cy="214313"/>
          </a:xfrm>
          <a:prstGeom prst="rect">
            <a:avLst/>
          </a:prstGeom>
          <a:noFill/>
          <a:ln>
            <a:noFill/>
          </a:ln>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defRPr/>
            </a:pPr>
            <a:r>
              <a:rPr lang="en-US" sz="800" b="1" dirty="0" smtClean="0"/>
              <a:t>© 2013 by McGraw-Hill Education. All rights reserved.</a:t>
            </a:r>
            <a:endParaRPr lang="en-US" sz="800" b="1" dirty="0"/>
          </a:p>
        </p:txBody>
      </p:sp>
      <p:grpSp>
        <p:nvGrpSpPr>
          <p:cNvPr id="5" name="Group 7"/>
          <p:cNvGrpSpPr>
            <a:grpSpLocks/>
          </p:cNvGrpSpPr>
          <p:nvPr userDrawn="1"/>
        </p:nvGrpSpPr>
        <p:grpSpPr bwMode="auto">
          <a:xfrm>
            <a:off x="0" y="0"/>
            <a:ext cx="9147175" cy="6867525"/>
            <a:chOff x="0" y="0"/>
            <a:chExt cx="9146972" cy="6867947"/>
          </a:xfrm>
        </p:grpSpPr>
        <p:sp>
          <p:nvSpPr>
            <p:cNvPr id="6" name="TextBox 5"/>
            <p:cNvSpPr txBox="1"/>
            <p:nvPr userDrawn="1"/>
          </p:nvSpPr>
          <p:spPr bwMode="auto">
            <a:xfrm>
              <a:off x="0" y="0"/>
              <a:ext cx="9143797" cy="914456"/>
            </a:xfrm>
            <a:prstGeom prst="rect">
              <a:avLst/>
            </a:prstGeom>
            <a:solidFill>
              <a:srgbClr val="800000"/>
            </a:solidFill>
            <a:ln>
              <a:solidFill>
                <a:srgbClr val="800000"/>
              </a:solidFill>
            </a:ln>
            <a:effectLst>
              <a:outerShdw blurRad="50800" dist="38100" dir="5400000" algn="t" rotWithShape="0">
                <a:prstClr val="black">
                  <a:alpha val="40000"/>
                </a:prstClr>
              </a:outerShdw>
            </a:effectLst>
          </p:spPr>
          <p:txBody>
            <a:bodyPr anchor="ctr"/>
            <a:lstStyle/>
            <a:p>
              <a:pPr marL="457200">
                <a:defRPr/>
              </a:pPr>
              <a:r>
                <a:rPr lang="en-US" sz="4000" dirty="0">
                  <a:solidFill>
                    <a:schemeClr val="bg1"/>
                  </a:solidFill>
                  <a:cs typeface="+mn-cs"/>
                </a:rPr>
                <a:t>THINKING STRATEGICALLY</a:t>
              </a:r>
            </a:p>
          </p:txBody>
        </p:sp>
        <p:sp>
          <p:nvSpPr>
            <p:cNvPr id="8" name="Rectangle 3"/>
            <p:cNvSpPr/>
            <p:nvPr userDrawn="1"/>
          </p:nvSpPr>
          <p:spPr bwMode="auto">
            <a:xfrm>
              <a:off x="8954889" y="9526"/>
              <a:ext cx="192083" cy="6858421"/>
            </a:xfrm>
            <a:prstGeom prst="rect">
              <a:avLst/>
            </a:prstGeom>
            <a:gradFill flip="none" rotWithShape="1">
              <a:gsLst>
                <a:gs pos="7000">
                  <a:schemeClr val="bg2"/>
                </a:gs>
                <a:gs pos="50000">
                  <a:schemeClr val="bg1">
                    <a:lumMod val="85000"/>
                  </a:schemeClr>
                </a:gs>
                <a:gs pos="95000">
                  <a:schemeClr val="bg2"/>
                </a:gs>
              </a:gsLst>
              <a:lin ang="0" scaled="1"/>
              <a:tileRect/>
            </a:gradFill>
            <a:ln w="9525" cap="flat" cmpd="sng" algn="ctr">
              <a:solidFill>
                <a:schemeClr val="bg1">
                  <a:lumMod val="50000"/>
                </a:schemeClr>
              </a:solidFill>
              <a:prstDash val="solid"/>
              <a:round/>
              <a:headEnd type="none" w="med" len="med"/>
              <a:tailEnd type="none" w="med" len="med"/>
            </a:ln>
            <a:effectLst>
              <a:outerShdw blurRad="50800" dist="38100" algn="l" rotWithShape="0">
                <a:prstClr val="black">
                  <a:alpha val="40000"/>
                </a:prstClr>
              </a:outerShdw>
            </a:effectLst>
          </p:spPr>
          <p:txBody>
            <a:bodyPr/>
            <a:lstStyle/>
            <a:p>
              <a:pPr>
                <a:spcBef>
                  <a:spcPct val="20000"/>
                </a:spcBef>
                <a:buClr>
                  <a:srgbClr val="800000"/>
                </a:buClr>
                <a:buFont typeface="Wingdings" pitchFamily="2" charset="2"/>
                <a:buNone/>
                <a:defRPr/>
              </a:pPr>
              <a:endParaRPr lang="en-US" sz="2600">
                <a:cs typeface="+mn-cs"/>
              </a:endParaRPr>
            </a:p>
          </p:txBody>
        </p:sp>
        <p:sp>
          <p:nvSpPr>
            <p:cNvPr id="9" name="Rectangle 4"/>
            <p:cNvSpPr/>
            <p:nvPr userDrawn="1"/>
          </p:nvSpPr>
          <p:spPr bwMode="auto">
            <a:xfrm>
              <a:off x="0" y="6350"/>
              <a:ext cx="192084" cy="6858421"/>
            </a:xfrm>
            <a:prstGeom prst="rect">
              <a:avLst/>
            </a:prstGeom>
            <a:gradFill flip="none" rotWithShape="1">
              <a:gsLst>
                <a:gs pos="7000">
                  <a:schemeClr val="bg2"/>
                </a:gs>
                <a:gs pos="50000">
                  <a:schemeClr val="bg1">
                    <a:lumMod val="85000"/>
                  </a:schemeClr>
                </a:gs>
                <a:gs pos="95000">
                  <a:schemeClr val="bg2"/>
                </a:gs>
              </a:gsLst>
              <a:lin ang="0" scaled="1"/>
              <a:tileRect/>
            </a:gradFill>
            <a:ln w="9525" cap="flat" cmpd="sng" algn="ctr">
              <a:solidFill>
                <a:schemeClr val="bg1">
                  <a:lumMod val="50000"/>
                </a:schemeClr>
              </a:solidFill>
              <a:prstDash val="solid"/>
              <a:round/>
              <a:headEnd type="none" w="med" len="med"/>
              <a:tailEnd type="none" w="med" len="med"/>
            </a:ln>
            <a:effectLst/>
          </p:spPr>
          <p:txBody>
            <a:bodyPr/>
            <a:lstStyle/>
            <a:p>
              <a:pPr>
                <a:spcBef>
                  <a:spcPct val="20000"/>
                </a:spcBef>
                <a:buClr>
                  <a:srgbClr val="800000"/>
                </a:buClr>
                <a:buFont typeface="Wingdings" pitchFamily="2" charset="2"/>
                <a:buNone/>
                <a:defRPr/>
              </a:pPr>
              <a:endParaRPr lang="en-US" sz="2600">
                <a:cs typeface="+mn-cs"/>
              </a:endParaRPr>
            </a:p>
          </p:txBody>
        </p:sp>
      </p:grpSp>
      <p:sp>
        <p:nvSpPr>
          <p:cNvPr id="7" name="Text Placeholder 6"/>
          <p:cNvSpPr>
            <a:spLocks noGrp="1"/>
          </p:cNvSpPr>
          <p:nvPr>
            <p:ph type="body" sz="quarter" idx="10"/>
          </p:nvPr>
        </p:nvSpPr>
        <p:spPr>
          <a:xfrm>
            <a:off x="681038" y="1276350"/>
            <a:ext cx="7962900" cy="5176838"/>
          </a:xfrm>
        </p:spPr>
        <p:txBody>
          <a:bodyPr/>
          <a:lstStyle>
            <a:lvl1pPr>
              <a:buClrTx/>
              <a:defRPr>
                <a:effectLst>
                  <a:outerShdw blurRad="38100" dist="38100" dir="2700000" algn="tl">
                    <a:srgbClr val="000000">
                      <a:alpha val="43137"/>
                    </a:srgbClr>
                  </a:outerShdw>
                </a:effectLst>
              </a:defRPr>
            </a:lvl1pPr>
            <a:lvl2pPr>
              <a:buClrTx/>
              <a:defRPr>
                <a:effectLst>
                  <a:outerShdw blurRad="38100" dist="38100" dir="2700000" algn="tl">
                    <a:srgbClr val="000000">
                      <a:alpha val="43137"/>
                    </a:srgbClr>
                  </a:outerShdw>
                </a:effectLst>
              </a:defRPr>
            </a:lvl2pPr>
            <a:lvl3pPr>
              <a:buClrTx/>
              <a:defRPr>
                <a:effectLst>
                  <a:outerShdw blurRad="38100" dist="38100" dir="2700000" algn="tl">
                    <a:srgbClr val="000000">
                      <a:alpha val="43137"/>
                    </a:srgbClr>
                  </a:outerShdw>
                </a:effectLst>
              </a:defRPr>
            </a:lvl3pPr>
            <a:lvl4pPr>
              <a:defRPr>
                <a:effectLst>
                  <a:outerShdw blurRad="38100" dist="38100" dir="2700000" algn="tl">
                    <a:srgbClr val="000000">
                      <a:alpha val="43137"/>
                    </a:srgbClr>
                  </a:outerShdw>
                </a:effectLst>
              </a:defRPr>
            </a:lvl4pPr>
            <a:lvl5pPr>
              <a:defRPr>
                <a:effectLst>
                  <a:outerShdw blurRad="38100" dist="38100" dir="2700000" algn="tl">
                    <a:srgbClr val="000000">
                      <a:alpha val="43137"/>
                    </a:srgbClr>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slow">
    <p:cut thruBlk="1"/>
  </p:transition>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bg bwMode="grayWhite">
      <p:bgPr>
        <a:solidFill>
          <a:schemeClr val="bg1"/>
        </a:solidFill>
        <a:effectLst/>
      </p:bgPr>
    </p:bg>
    <p:spTree>
      <p:nvGrpSpPr>
        <p:cNvPr id="1" name=""/>
        <p:cNvGrpSpPr/>
        <p:nvPr/>
      </p:nvGrpSpPr>
      <p:grpSpPr>
        <a:xfrm>
          <a:off x="0" y="0"/>
          <a:ext cx="0" cy="0"/>
          <a:chOff x="0" y="0"/>
          <a:chExt cx="0" cy="0"/>
        </a:xfrm>
      </p:grpSpPr>
      <p:sp>
        <p:nvSpPr>
          <p:cNvPr id="2" name="Rectangle 13"/>
          <p:cNvSpPr>
            <a:spLocks noChangeArrowheads="1"/>
          </p:cNvSpPr>
          <p:nvPr userDrawn="1"/>
        </p:nvSpPr>
        <p:spPr bwMode="auto">
          <a:xfrm>
            <a:off x="8413750" y="6584950"/>
            <a:ext cx="460375" cy="244475"/>
          </a:xfrm>
          <a:prstGeom prst="rect">
            <a:avLst/>
          </a:prstGeom>
          <a:noFill/>
          <a:ln w="38100">
            <a:noFill/>
            <a:miter lim="800000"/>
            <a:headEnd/>
            <a:tailEnd/>
          </a:ln>
          <a:effectLst/>
        </p:spPr>
        <p:txBody>
          <a:bodyPr wrap="none">
            <a:spAutoFit/>
          </a:bodyPr>
          <a:lstStyle/>
          <a:p>
            <a:pPr algn="ctr">
              <a:defRPr/>
            </a:pPr>
            <a:r>
              <a:rPr lang="en-US" sz="1000" b="1">
                <a:latin typeface="Times New Roman" pitchFamily="18" charset="0"/>
              </a:rPr>
              <a:t>3–</a:t>
            </a:r>
            <a:fld id="{DBEF5231-0D3C-4607-86D1-E64032624200}" type="slidenum">
              <a:rPr lang="en-US" sz="1000" b="1">
                <a:latin typeface="Times New Roman" pitchFamily="18" charset="0"/>
              </a:rPr>
              <a:pPr algn="ctr">
                <a:defRPr/>
              </a:pPr>
              <a:t>‹#›</a:t>
            </a:fld>
            <a:endParaRPr lang="en-US" sz="1000" b="1">
              <a:latin typeface="Times New Roman" pitchFamily="18" charset="0"/>
            </a:endParaRPr>
          </a:p>
        </p:txBody>
      </p:sp>
    </p:spTree>
  </p:cSld>
  <p:clrMapOvr>
    <a:masterClrMapping/>
  </p:clrMapOvr>
  <p:transition spd="slow">
    <p:cut thruBlk="1"/>
  </p:transition>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srcRect/>
          <a:stretch>
            <a:fillRect/>
          </a:stretch>
        </p:blipFill>
        <p:spPr bwMode="auto">
          <a:xfrm>
            <a:off x="-6350" y="427038"/>
            <a:ext cx="635000" cy="700087"/>
          </a:xfrm>
          <a:prstGeom prst="rect">
            <a:avLst/>
          </a:prstGeom>
          <a:noFill/>
          <a:ln w="9525">
            <a:noFill/>
            <a:miter lim="800000"/>
            <a:headEnd/>
            <a:tailEnd/>
          </a:ln>
        </p:spPr>
      </p:pic>
      <p:pic>
        <p:nvPicPr>
          <p:cNvPr id="4" name="Picture 2"/>
          <p:cNvPicPr>
            <a:picLocks noChangeAspect="1" noChangeArrowheads="1"/>
          </p:cNvPicPr>
          <p:nvPr userDrawn="1"/>
        </p:nvPicPr>
        <p:blipFill>
          <a:blip r:embed="rId3"/>
          <a:srcRect/>
          <a:stretch>
            <a:fillRect/>
          </a:stretch>
        </p:blipFill>
        <p:spPr bwMode="auto">
          <a:xfrm>
            <a:off x="8509000" y="427038"/>
            <a:ext cx="635000" cy="700087"/>
          </a:xfrm>
          <a:prstGeom prst="rect">
            <a:avLst/>
          </a:prstGeom>
          <a:noFill/>
          <a:ln w="9525">
            <a:noFill/>
            <a:miter lim="800000"/>
            <a:headEnd/>
            <a:tailEnd/>
          </a:ln>
        </p:spPr>
      </p:pic>
      <p:sp>
        <p:nvSpPr>
          <p:cNvPr id="5" name="Title 1"/>
          <p:cNvSpPr>
            <a:spLocks noGrp="1"/>
          </p:cNvSpPr>
          <p:nvPr>
            <p:ph type="title"/>
          </p:nvPr>
        </p:nvSpPr>
        <p:spPr>
          <a:xfrm>
            <a:off x="621235" y="560650"/>
            <a:ext cx="7897862" cy="460317"/>
          </a:xfrm>
        </p:spPr>
        <p:txBody>
          <a:bodyPr/>
          <a:lstStyle>
            <a:lvl1pPr marL="0" indent="0" algn="ctr">
              <a:defRPr sz="3600" b="1">
                <a:solidFill>
                  <a:srgbClr val="336699"/>
                </a:solidFill>
              </a:defRPr>
            </a:lvl1pPr>
          </a:lstStyle>
          <a:p>
            <a:r>
              <a:rPr lang="en-US" smtClean="0"/>
              <a:t>Click to edit Master title style</a:t>
            </a:r>
            <a:endParaRPr lang="en-US" dirty="0"/>
          </a:p>
        </p:txBody>
      </p:sp>
    </p:spTree>
  </p:cSld>
  <p:clrMapOvr>
    <a:masterClrMapping/>
  </p:clrMapOvr>
  <p:transition spd="slow">
    <p:cut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4" name="Rectangle 13"/>
          <p:cNvSpPr>
            <a:spLocks noChangeArrowheads="1"/>
          </p:cNvSpPr>
          <p:nvPr/>
        </p:nvSpPr>
        <p:spPr bwMode="auto">
          <a:xfrm>
            <a:off x="8431213" y="6584950"/>
            <a:ext cx="427037" cy="215900"/>
          </a:xfrm>
          <a:prstGeom prst="rect">
            <a:avLst/>
          </a:prstGeom>
          <a:noFill/>
          <a:ln>
            <a:noFill/>
          </a:ln>
          <a:extLst/>
        </p:spPr>
        <p:txBody>
          <a:bodyPr wrap="none">
            <a:spAutoFit/>
          </a:bodyPr>
          <a:lstStyle/>
          <a:p>
            <a:pPr algn="ctr">
              <a:defRPr/>
            </a:pPr>
            <a:r>
              <a:rPr lang="en-US" sz="800" b="1" dirty="0"/>
              <a:t>3–</a:t>
            </a:r>
            <a:fld id="{DE48E9C2-B5B7-4229-89A6-41E40F143F34}" type="slidenum">
              <a:rPr lang="en-US" sz="800" b="1"/>
              <a:pPr algn="ctr">
                <a:defRPr/>
              </a:pPr>
              <a:t>‹#›</a:t>
            </a:fld>
            <a:endParaRPr lang="en-US" sz="800" b="1" dirty="0"/>
          </a:p>
        </p:txBody>
      </p:sp>
      <p:sp>
        <p:nvSpPr>
          <p:cNvPr id="5" name="Text Box 12"/>
          <p:cNvSpPr txBox="1">
            <a:spLocks noChangeArrowheads="1"/>
          </p:cNvSpPr>
          <p:nvPr/>
        </p:nvSpPr>
        <p:spPr bwMode="auto">
          <a:xfrm>
            <a:off x="377825" y="6584950"/>
            <a:ext cx="4048125" cy="214313"/>
          </a:xfrm>
          <a:prstGeom prst="rect">
            <a:avLst/>
          </a:prstGeom>
          <a:noFill/>
          <a:ln>
            <a:noFill/>
          </a:ln>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defRPr/>
            </a:pPr>
            <a:r>
              <a:rPr lang="en-US" sz="800" b="1" dirty="0" smtClean="0"/>
              <a:t>© 2013 by McGraw-Hill Education. All rights reserved.</a:t>
            </a:r>
            <a:endParaRPr lang="en-US" sz="800" b="1" dirty="0"/>
          </a:p>
        </p:txBody>
      </p:sp>
      <p:pic>
        <p:nvPicPr>
          <p:cNvPr id="6" name="Picture 2"/>
          <p:cNvPicPr>
            <a:picLocks noChangeAspect="1" noChangeArrowheads="1"/>
          </p:cNvPicPr>
          <p:nvPr userDrawn="1"/>
        </p:nvPicPr>
        <p:blipFill>
          <a:blip r:embed="rId2"/>
          <a:srcRect/>
          <a:stretch>
            <a:fillRect/>
          </a:stretch>
        </p:blipFill>
        <p:spPr bwMode="auto">
          <a:xfrm>
            <a:off x="8826500" y="820738"/>
            <a:ext cx="317500" cy="454025"/>
          </a:xfrm>
          <a:prstGeom prst="rect">
            <a:avLst/>
          </a:prstGeom>
          <a:noFill/>
          <a:ln w="9525">
            <a:noFill/>
            <a:miter lim="800000"/>
            <a:headEnd/>
            <a:tailEnd/>
          </a:ln>
        </p:spPr>
      </p:pic>
      <p:pic>
        <p:nvPicPr>
          <p:cNvPr id="7" name="Picture 2"/>
          <p:cNvPicPr>
            <a:picLocks noChangeAspect="1" noChangeArrowheads="1"/>
          </p:cNvPicPr>
          <p:nvPr userDrawn="1"/>
        </p:nvPicPr>
        <p:blipFill>
          <a:blip r:embed="rId3"/>
          <a:srcRect/>
          <a:stretch>
            <a:fillRect/>
          </a:stretch>
        </p:blipFill>
        <p:spPr bwMode="auto">
          <a:xfrm>
            <a:off x="0" y="819150"/>
            <a:ext cx="317500" cy="454025"/>
          </a:xfrm>
          <a:prstGeom prst="rect">
            <a:avLst/>
          </a:prstGeom>
          <a:noFill/>
          <a:ln w="9525">
            <a:noFill/>
            <a:miter lim="800000"/>
            <a:headEnd/>
            <a:tailEnd/>
          </a:ln>
        </p:spPr>
      </p:pic>
      <p:cxnSp>
        <p:nvCxnSpPr>
          <p:cNvPr id="8" name="Straight Connector 10"/>
          <p:cNvCxnSpPr>
            <a:cxnSpLocks noChangeShapeType="1"/>
          </p:cNvCxnSpPr>
          <p:nvPr userDrawn="1"/>
        </p:nvCxnSpPr>
        <p:spPr bwMode="auto">
          <a:xfrm flipH="1">
            <a:off x="244475" y="1054100"/>
            <a:ext cx="8629650" cy="0"/>
          </a:xfrm>
          <a:prstGeom prst="line">
            <a:avLst/>
          </a:prstGeom>
          <a:noFill/>
          <a:ln w="38100" algn="ctr">
            <a:solidFill>
              <a:srgbClr val="006699"/>
            </a:solidFill>
            <a:round/>
            <a:headEnd/>
            <a:tailEnd type="none" w="lg" len="lg"/>
          </a:ln>
        </p:spPr>
      </p:cxnSp>
      <p:sp>
        <p:nvSpPr>
          <p:cNvPr id="2" name="Title 1"/>
          <p:cNvSpPr>
            <a:spLocks noGrp="1"/>
          </p:cNvSpPr>
          <p:nvPr>
            <p:ph type="title"/>
          </p:nvPr>
        </p:nvSpPr>
        <p:spPr>
          <a:xfrm>
            <a:off x="456063" y="316807"/>
            <a:ext cx="8210985" cy="650756"/>
          </a:xfrm>
        </p:spPr>
        <p:txBody>
          <a:bodyPr/>
          <a:lstStyle>
            <a:lvl1pPr marL="0" indent="0" algn="ctr">
              <a:tabLst/>
              <a:defRPr sz="3200">
                <a:solidFill>
                  <a:srgbClr val="336699"/>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04825" y="1272859"/>
            <a:ext cx="8126413" cy="5143816"/>
          </a:xfrm>
        </p:spPr>
        <p:txBody>
          <a:bodyPr/>
          <a:lstStyle>
            <a:lvl1pPr marL="349250" indent="-349250">
              <a:buClrTx/>
              <a:buSzPct val="65000"/>
              <a:buFont typeface="Wingdings" pitchFamily="2" charset="2"/>
              <a:buChar char=""/>
              <a:defRPr>
                <a:solidFill>
                  <a:srgbClr val="800000"/>
                </a:solidFill>
              </a:defRPr>
            </a:lvl1pPr>
            <a:lvl2pPr marL="685800" indent="-279400">
              <a:buClr>
                <a:srgbClr val="006666"/>
              </a:buClr>
              <a:buSzPct val="80000"/>
              <a:buFont typeface="Arial" pitchFamily="34" charset="0"/>
              <a:buChar char="●"/>
              <a:defRPr>
                <a:solidFill>
                  <a:srgbClr val="006666"/>
                </a:solidFill>
              </a:defRPr>
            </a:lvl2pPr>
            <a:lvl3pPr marL="1035050" indent="-349250">
              <a:buClrTx/>
              <a:buSzPct val="80000"/>
              <a:buFont typeface="Wingdings" pitchFamily="2" charset="2"/>
              <a:buChar char="v"/>
              <a:defRPr sz="2400">
                <a:solidFill>
                  <a:schemeClr val="tx1"/>
                </a:solidFill>
              </a:defRPr>
            </a:lvl3pPr>
            <a:lvl4pPr>
              <a:buClrTx/>
              <a:defRPr sz="2000"/>
            </a:lvl4pPr>
            <a:lvl5pPr>
              <a:buClrTx/>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slow">
    <p:cut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srcRect/>
          <a:stretch>
            <a:fillRect/>
          </a:stretch>
        </p:blipFill>
        <p:spPr bwMode="auto">
          <a:xfrm>
            <a:off x="8826500" y="1181100"/>
            <a:ext cx="317500" cy="454025"/>
          </a:xfrm>
          <a:prstGeom prst="rect">
            <a:avLst/>
          </a:prstGeom>
          <a:noFill/>
          <a:ln w="9525">
            <a:noFill/>
            <a:miter lim="800000"/>
            <a:headEnd/>
            <a:tailEnd/>
          </a:ln>
        </p:spPr>
      </p:pic>
      <p:pic>
        <p:nvPicPr>
          <p:cNvPr id="5" name="Picture 2"/>
          <p:cNvPicPr>
            <a:picLocks noChangeAspect="1" noChangeArrowheads="1"/>
          </p:cNvPicPr>
          <p:nvPr userDrawn="1"/>
        </p:nvPicPr>
        <p:blipFill>
          <a:blip r:embed="rId3"/>
          <a:srcRect/>
          <a:stretch>
            <a:fillRect/>
          </a:stretch>
        </p:blipFill>
        <p:spPr bwMode="auto">
          <a:xfrm>
            <a:off x="0" y="1179513"/>
            <a:ext cx="317500" cy="455612"/>
          </a:xfrm>
          <a:prstGeom prst="rect">
            <a:avLst/>
          </a:prstGeom>
          <a:noFill/>
          <a:ln w="9525">
            <a:noFill/>
            <a:miter lim="800000"/>
            <a:headEnd/>
            <a:tailEnd/>
          </a:ln>
        </p:spPr>
      </p:pic>
      <p:cxnSp>
        <p:nvCxnSpPr>
          <p:cNvPr id="6" name="Straight Connector 10"/>
          <p:cNvCxnSpPr>
            <a:cxnSpLocks noChangeShapeType="1"/>
          </p:cNvCxnSpPr>
          <p:nvPr userDrawn="1"/>
        </p:nvCxnSpPr>
        <p:spPr bwMode="auto">
          <a:xfrm flipH="1">
            <a:off x="244475" y="1414463"/>
            <a:ext cx="8629650" cy="0"/>
          </a:xfrm>
          <a:prstGeom prst="line">
            <a:avLst/>
          </a:prstGeom>
          <a:noFill/>
          <a:ln w="38100" algn="ctr">
            <a:solidFill>
              <a:srgbClr val="006699"/>
            </a:solidFill>
            <a:round/>
            <a:headEnd/>
            <a:tailEnd type="none" w="lg" len="lg"/>
          </a:ln>
        </p:spPr>
      </p:cxnSp>
      <p:sp>
        <p:nvSpPr>
          <p:cNvPr id="2" name="Title 1"/>
          <p:cNvSpPr>
            <a:spLocks noGrp="1"/>
          </p:cNvSpPr>
          <p:nvPr>
            <p:ph type="title"/>
          </p:nvPr>
        </p:nvSpPr>
        <p:spPr>
          <a:xfrm>
            <a:off x="456063" y="316807"/>
            <a:ext cx="8210985" cy="1030362"/>
          </a:xfrm>
        </p:spPr>
        <p:txBody>
          <a:bodyPr anchor="t" anchorCtr="0"/>
          <a:lstStyle>
            <a:lvl1pPr marL="0" indent="0" algn="ctr">
              <a:tabLst/>
              <a:defRPr sz="3200">
                <a:solidFill>
                  <a:srgbClr val="336699"/>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04825" y="1588167"/>
            <a:ext cx="8126413" cy="4828507"/>
          </a:xfrm>
        </p:spPr>
        <p:txBody>
          <a:bodyPr/>
          <a:lstStyle>
            <a:lvl1pPr marL="349250" indent="-349250">
              <a:spcBef>
                <a:spcPts val="1200"/>
              </a:spcBef>
              <a:buClrTx/>
              <a:buSzPct val="65000"/>
              <a:buFont typeface="Wingdings" pitchFamily="2" charset="2"/>
              <a:buChar char=""/>
              <a:defRPr>
                <a:solidFill>
                  <a:srgbClr val="800000"/>
                </a:solidFill>
              </a:defRPr>
            </a:lvl1pPr>
            <a:lvl2pPr marL="685800" indent="-279400">
              <a:spcBef>
                <a:spcPts val="1200"/>
              </a:spcBef>
              <a:buClr>
                <a:srgbClr val="006666"/>
              </a:buClr>
              <a:buSzPct val="80000"/>
              <a:buFont typeface="Arial" pitchFamily="34" charset="0"/>
              <a:buChar char="●"/>
              <a:defRPr>
                <a:solidFill>
                  <a:srgbClr val="006666"/>
                </a:solidFill>
              </a:defRPr>
            </a:lvl2pPr>
            <a:lvl3pPr marL="1035050" indent="-349250">
              <a:spcBef>
                <a:spcPts val="1200"/>
              </a:spcBef>
              <a:buClrTx/>
              <a:buSzPct val="80000"/>
              <a:buFont typeface="Wingdings" pitchFamily="2" charset="2"/>
              <a:buChar char="v"/>
              <a:defRPr sz="2400">
                <a:solidFill>
                  <a:schemeClr val="tx1"/>
                </a:solidFill>
              </a:defRPr>
            </a:lvl3pPr>
            <a:lvl4pPr>
              <a:spcBef>
                <a:spcPts val="1200"/>
              </a:spcBef>
              <a:buClrTx/>
              <a:defRPr sz="2000"/>
            </a:lvl4pPr>
            <a:lvl5pPr>
              <a:spcBef>
                <a:spcPts val="1200"/>
              </a:spcBef>
              <a:buClrTx/>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slow">
    <p:cut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srcRect/>
          <a:stretch>
            <a:fillRect/>
          </a:stretch>
        </p:blipFill>
        <p:spPr bwMode="auto">
          <a:xfrm>
            <a:off x="8826500" y="1468438"/>
            <a:ext cx="317500" cy="454025"/>
          </a:xfrm>
          <a:prstGeom prst="rect">
            <a:avLst/>
          </a:prstGeom>
          <a:noFill/>
          <a:ln w="9525">
            <a:noFill/>
            <a:miter lim="800000"/>
            <a:headEnd/>
            <a:tailEnd/>
          </a:ln>
        </p:spPr>
      </p:pic>
      <p:pic>
        <p:nvPicPr>
          <p:cNvPr id="5" name="Picture 2"/>
          <p:cNvPicPr>
            <a:picLocks noChangeAspect="1" noChangeArrowheads="1"/>
          </p:cNvPicPr>
          <p:nvPr userDrawn="1"/>
        </p:nvPicPr>
        <p:blipFill>
          <a:blip r:embed="rId3"/>
          <a:srcRect/>
          <a:stretch>
            <a:fillRect/>
          </a:stretch>
        </p:blipFill>
        <p:spPr bwMode="auto">
          <a:xfrm>
            <a:off x="0" y="1466850"/>
            <a:ext cx="317500" cy="455613"/>
          </a:xfrm>
          <a:prstGeom prst="rect">
            <a:avLst/>
          </a:prstGeom>
          <a:noFill/>
          <a:ln w="9525">
            <a:noFill/>
            <a:miter lim="800000"/>
            <a:headEnd/>
            <a:tailEnd/>
          </a:ln>
        </p:spPr>
      </p:pic>
      <p:cxnSp>
        <p:nvCxnSpPr>
          <p:cNvPr id="6" name="Straight Connector 10"/>
          <p:cNvCxnSpPr>
            <a:cxnSpLocks noChangeShapeType="1"/>
          </p:cNvCxnSpPr>
          <p:nvPr userDrawn="1"/>
        </p:nvCxnSpPr>
        <p:spPr bwMode="auto">
          <a:xfrm flipH="1">
            <a:off x="244475" y="1701800"/>
            <a:ext cx="8629650" cy="0"/>
          </a:xfrm>
          <a:prstGeom prst="line">
            <a:avLst/>
          </a:prstGeom>
          <a:noFill/>
          <a:ln w="38100" algn="ctr">
            <a:solidFill>
              <a:srgbClr val="006699"/>
            </a:solidFill>
            <a:round/>
            <a:headEnd/>
            <a:tailEnd type="none" w="lg" len="lg"/>
          </a:ln>
        </p:spPr>
      </p:cxnSp>
      <p:sp>
        <p:nvSpPr>
          <p:cNvPr id="2" name="Title 1"/>
          <p:cNvSpPr>
            <a:spLocks noGrp="1"/>
          </p:cNvSpPr>
          <p:nvPr>
            <p:ph type="title"/>
          </p:nvPr>
        </p:nvSpPr>
        <p:spPr>
          <a:xfrm>
            <a:off x="456063" y="263641"/>
            <a:ext cx="8210985" cy="1250007"/>
          </a:xfrm>
        </p:spPr>
        <p:txBody>
          <a:bodyPr anchor="t" anchorCtr="0"/>
          <a:lstStyle>
            <a:lvl1pPr marL="0" indent="0" algn="ctr">
              <a:tabLst/>
              <a:defRPr sz="3200">
                <a:solidFill>
                  <a:srgbClr val="336699"/>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04825" y="1913860"/>
            <a:ext cx="8126413" cy="4502814"/>
          </a:xfrm>
        </p:spPr>
        <p:txBody>
          <a:bodyPr/>
          <a:lstStyle>
            <a:lvl1pPr marL="349250" indent="-349250">
              <a:spcBef>
                <a:spcPts val="1200"/>
              </a:spcBef>
              <a:buClrTx/>
              <a:buSzPct val="65000"/>
              <a:buFont typeface="Wingdings" pitchFamily="2" charset="2"/>
              <a:buChar char=""/>
              <a:defRPr>
                <a:solidFill>
                  <a:srgbClr val="800000"/>
                </a:solidFill>
              </a:defRPr>
            </a:lvl1pPr>
            <a:lvl2pPr marL="685800" indent="-279400">
              <a:spcBef>
                <a:spcPts val="1200"/>
              </a:spcBef>
              <a:buClr>
                <a:srgbClr val="006666"/>
              </a:buClr>
              <a:buSzPct val="80000"/>
              <a:buFont typeface="Arial" pitchFamily="34" charset="0"/>
              <a:buChar char="●"/>
              <a:defRPr>
                <a:solidFill>
                  <a:srgbClr val="006666"/>
                </a:solidFill>
              </a:defRPr>
            </a:lvl2pPr>
            <a:lvl3pPr marL="1035050" indent="-349250">
              <a:spcBef>
                <a:spcPts val="1200"/>
              </a:spcBef>
              <a:buClrTx/>
              <a:buSzPct val="80000"/>
              <a:buFont typeface="Wingdings" pitchFamily="2" charset="2"/>
              <a:buChar char="v"/>
              <a:defRPr sz="2400">
                <a:solidFill>
                  <a:schemeClr val="tx1"/>
                </a:solidFill>
              </a:defRPr>
            </a:lvl3pPr>
            <a:lvl4pPr>
              <a:spcBef>
                <a:spcPts val="1200"/>
              </a:spcBef>
              <a:buClrTx/>
              <a:defRPr sz="2000"/>
            </a:lvl4pPr>
            <a:lvl5pPr>
              <a:spcBef>
                <a:spcPts val="1200"/>
              </a:spcBef>
              <a:buClrTx/>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slow">
    <p:cut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cut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cut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8_Title and Content">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 name="Rectangle 13"/>
          <p:cNvSpPr/>
          <p:nvPr userDrawn="1"/>
        </p:nvSpPr>
        <p:spPr bwMode="auto">
          <a:xfrm>
            <a:off x="8955088" y="9525"/>
            <a:ext cx="192087" cy="6858000"/>
          </a:xfrm>
          <a:prstGeom prst="rect">
            <a:avLst/>
          </a:prstGeom>
          <a:gradFill flip="none" rotWithShape="1">
            <a:gsLst>
              <a:gs pos="7000">
                <a:schemeClr val="bg2"/>
              </a:gs>
              <a:gs pos="50000">
                <a:schemeClr val="bg1">
                  <a:lumMod val="85000"/>
                </a:schemeClr>
              </a:gs>
              <a:gs pos="95000">
                <a:schemeClr val="bg2"/>
              </a:gs>
            </a:gsLst>
            <a:lin ang="0" scaled="1"/>
            <a:tileRect/>
          </a:gradFill>
          <a:ln w="9525" cap="flat" cmpd="sng" algn="ctr">
            <a:solidFill>
              <a:schemeClr val="bg1">
                <a:lumMod val="50000"/>
              </a:schemeClr>
            </a:solidFill>
            <a:prstDash val="solid"/>
            <a:round/>
            <a:headEnd type="none" w="med" len="med"/>
            <a:tailEnd type="none" w="med" len="med"/>
          </a:ln>
          <a:effectLst/>
        </p:spPr>
        <p:txBody>
          <a:bodyPr/>
          <a:lstStyle/>
          <a:p>
            <a:pPr>
              <a:spcBef>
                <a:spcPct val="20000"/>
              </a:spcBef>
              <a:buClr>
                <a:srgbClr val="800000"/>
              </a:buClr>
              <a:buFont typeface="Wingdings" pitchFamily="2" charset="2"/>
              <a:buNone/>
              <a:defRPr/>
            </a:pPr>
            <a:endParaRPr lang="en-US" sz="2600" dirty="0"/>
          </a:p>
        </p:txBody>
      </p:sp>
      <p:sp>
        <p:nvSpPr>
          <p:cNvPr id="4" name="Rectangle 14"/>
          <p:cNvSpPr/>
          <p:nvPr userDrawn="1"/>
        </p:nvSpPr>
        <p:spPr bwMode="auto">
          <a:xfrm>
            <a:off x="0" y="6350"/>
            <a:ext cx="192088" cy="6858000"/>
          </a:xfrm>
          <a:prstGeom prst="rect">
            <a:avLst/>
          </a:prstGeom>
          <a:gradFill flip="none" rotWithShape="1">
            <a:gsLst>
              <a:gs pos="7000">
                <a:schemeClr val="bg2"/>
              </a:gs>
              <a:gs pos="50000">
                <a:schemeClr val="bg1">
                  <a:lumMod val="85000"/>
                </a:schemeClr>
              </a:gs>
              <a:gs pos="95000">
                <a:schemeClr val="bg2"/>
              </a:gs>
            </a:gsLst>
            <a:lin ang="0" scaled="1"/>
            <a:tileRect/>
          </a:gradFill>
          <a:ln w="9525" cap="flat" cmpd="sng" algn="ctr">
            <a:solidFill>
              <a:schemeClr val="bg1">
                <a:lumMod val="50000"/>
              </a:schemeClr>
            </a:solidFill>
            <a:prstDash val="solid"/>
            <a:round/>
            <a:headEnd type="none" w="med" len="med"/>
            <a:tailEnd type="none" w="med" len="med"/>
          </a:ln>
          <a:effectLst/>
        </p:spPr>
        <p:txBody>
          <a:bodyPr/>
          <a:lstStyle/>
          <a:p>
            <a:pPr>
              <a:spcBef>
                <a:spcPct val="20000"/>
              </a:spcBef>
              <a:buClr>
                <a:srgbClr val="800000"/>
              </a:buClr>
              <a:buFont typeface="Wingdings" pitchFamily="2" charset="2"/>
              <a:buNone/>
              <a:defRPr/>
            </a:pPr>
            <a:endParaRPr lang="en-US" sz="2600" dirty="0"/>
          </a:p>
        </p:txBody>
      </p:sp>
      <p:sp>
        <p:nvSpPr>
          <p:cNvPr id="5" name="TextBox 15"/>
          <p:cNvSpPr txBox="1"/>
          <p:nvPr userDrawn="1"/>
        </p:nvSpPr>
        <p:spPr bwMode="auto">
          <a:xfrm>
            <a:off x="0" y="0"/>
            <a:ext cx="9144000" cy="914400"/>
          </a:xfrm>
          <a:prstGeom prst="rect">
            <a:avLst/>
          </a:prstGeom>
          <a:blipFill dpi="0" rotWithShape="1">
            <a:blip r:embed="rId3">
              <a:extLst/>
            </a:blip>
            <a:srcRect/>
            <a:stretch>
              <a:fillRect/>
            </a:stretch>
          </a:blipFill>
          <a:ln>
            <a:solidFill>
              <a:srgbClr val="669900"/>
            </a:solidFill>
          </a:ln>
          <a:effectLst>
            <a:outerShdw blurRad="50800" dist="38100" dir="5400000" algn="t" rotWithShape="0">
              <a:prstClr val="black">
                <a:alpha val="40000"/>
              </a:prstClr>
            </a:outerShdw>
          </a:effectLst>
        </p:spPr>
        <p:txBody>
          <a:bodyPr anchor="ctr"/>
          <a:lstStyle/>
          <a:p>
            <a:pPr algn="ctr">
              <a:defRPr/>
            </a:pPr>
            <a:r>
              <a:rPr lang="en-US" sz="3200" dirty="0">
                <a:solidFill>
                  <a:schemeClr val="bg1"/>
                </a:solidFill>
                <a:effectLst>
                  <a:outerShdw blurRad="38100" dist="38100" dir="2700000" algn="tl">
                    <a:srgbClr val="000000">
                      <a:alpha val="43137"/>
                    </a:srgbClr>
                  </a:outerShdw>
                </a:effectLst>
              </a:rPr>
              <a:t>STRATEGIC MANAGEMENT PRINCIPLE</a:t>
            </a:r>
          </a:p>
        </p:txBody>
      </p:sp>
      <p:pic>
        <p:nvPicPr>
          <p:cNvPr id="6" name="Picture 2"/>
          <p:cNvPicPr>
            <a:picLocks noChangeAspect="1"/>
          </p:cNvPicPr>
          <p:nvPr userDrawn="1"/>
        </p:nvPicPr>
        <p:blipFill>
          <a:blip r:embed="rId4"/>
          <a:srcRect/>
          <a:stretch>
            <a:fillRect/>
          </a:stretch>
        </p:blipFill>
        <p:spPr bwMode="auto">
          <a:xfrm>
            <a:off x="7602538" y="5148263"/>
            <a:ext cx="1352550" cy="1295400"/>
          </a:xfrm>
          <a:prstGeom prst="rect">
            <a:avLst/>
          </a:prstGeom>
          <a:noFill/>
          <a:ln w="9525">
            <a:noFill/>
            <a:miter lim="800000"/>
            <a:headEnd/>
            <a:tailEnd/>
          </a:ln>
        </p:spPr>
      </p:pic>
      <p:sp>
        <p:nvSpPr>
          <p:cNvPr id="17" name="Text Placeholder 6"/>
          <p:cNvSpPr>
            <a:spLocks noGrp="1"/>
          </p:cNvSpPr>
          <p:nvPr>
            <p:ph type="body" sz="quarter" idx="10"/>
          </p:nvPr>
        </p:nvSpPr>
        <p:spPr>
          <a:xfrm>
            <a:off x="681038" y="1276350"/>
            <a:ext cx="7962900" cy="5176838"/>
          </a:xfrm>
        </p:spPr>
        <p:txBody>
          <a:bodyPr/>
          <a:lstStyle>
            <a:lvl1pPr>
              <a:buClrTx/>
              <a:defRPr>
                <a:solidFill>
                  <a:schemeClr val="accent2">
                    <a:lumMod val="75000"/>
                  </a:schemeClr>
                </a:solidFill>
              </a:defRPr>
            </a:lvl1pPr>
            <a:lvl2pPr>
              <a:buClrTx/>
              <a:defRPr/>
            </a:lvl2pPr>
            <a:lvl3pPr>
              <a:buClrTx/>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slow">
    <p:cut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 name="TextBox 5"/>
          <p:cNvSpPr txBox="1"/>
          <p:nvPr userDrawn="1"/>
        </p:nvSpPr>
        <p:spPr bwMode="auto">
          <a:xfrm>
            <a:off x="0" y="0"/>
            <a:ext cx="9144000" cy="914400"/>
          </a:xfrm>
          <a:prstGeom prst="rect">
            <a:avLst/>
          </a:prstGeom>
          <a:blipFill dpi="0" rotWithShape="1">
            <a:blip r:embed="rId3">
              <a:extLst/>
            </a:blip>
            <a:srcRect/>
            <a:stretch>
              <a:fillRect/>
            </a:stretch>
          </a:blipFill>
          <a:ln>
            <a:solidFill>
              <a:srgbClr val="669900"/>
            </a:solidFill>
          </a:ln>
          <a:effectLst>
            <a:outerShdw blurRad="50800" dist="38100" dir="5400000" algn="t" rotWithShape="0">
              <a:prstClr val="black">
                <a:alpha val="40000"/>
              </a:prstClr>
            </a:outerShdw>
          </a:effectLst>
        </p:spPr>
        <p:txBody>
          <a:bodyPr anchor="ctr"/>
          <a:lstStyle/>
          <a:p>
            <a:pPr marL="457200">
              <a:defRPr/>
            </a:pPr>
            <a:r>
              <a:rPr lang="en-US" sz="4000" dirty="0">
                <a:solidFill>
                  <a:schemeClr val="bg1"/>
                </a:solidFill>
                <a:effectLst>
                  <a:outerShdw blurRad="38100" dist="38100" dir="2700000" algn="tl">
                    <a:srgbClr val="000000">
                      <a:alpha val="43137"/>
                    </a:srgbClr>
                  </a:outerShdw>
                </a:effectLst>
                <a:cs typeface="+mn-cs"/>
              </a:rPr>
              <a:t>CORE CONCEPT</a:t>
            </a:r>
          </a:p>
        </p:txBody>
      </p:sp>
      <p:pic>
        <p:nvPicPr>
          <p:cNvPr id="4" name="Picture 6"/>
          <p:cNvPicPr>
            <a:picLocks noChangeAspect="1" noChangeArrowheads="1"/>
          </p:cNvPicPr>
          <p:nvPr userDrawn="1"/>
        </p:nvPicPr>
        <p:blipFill rotWithShape="1">
          <a:blip r:embed="rId4">
            <a:clrChange>
              <a:clrFrom>
                <a:srgbClr val="CFEAF5"/>
              </a:clrFrom>
              <a:clrTo>
                <a:srgbClr val="CFEAF5">
                  <a:alpha val="0"/>
                </a:srgbClr>
              </a:clrTo>
            </a:clrChange>
            <a:duotone>
              <a:schemeClr val="bg2">
                <a:shade val="45000"/>
                <a:satMod val="135000"/>
              </a:schemeClr>
              <a:prstClr val="white"/>
            </a:duotone>
            <a:extLst/>
          </a:blip>
          <a:srcRect l="9523" t="14517" r="-1" b="-108"/>
          <a:stretch/>
        </p:blipFill>
        <p:spPr bwMode="auto">
          <a:xfrm rot="10800000" flipH="1">
            <a:off x="4986670" y="4736877"/>
            <a:ext cx="3974487" cy="2107391"/>
          </a:xfrm>
          <a:prstGeom prst="rect">
            <a:avLst/>
          </a:prstGeom>
          <a:noFill/>
          <a:ln>
            <a:noFill/>
          </a:ln>
          <a:effectLst/>
          <a:extLst/>
        </p:spPr>
      </p:pic>
      <p:sp>
        <p:nvSpPr>
          <p:cNvPr id="5" name="Rectangle 3"/>
          <p:cNvSpPr/>
          <p:nvPr userDrawn="1"/>
        </p:nvSpPr>
        <p:spPr bwMode="auto">
          <a:xfrm>
            <a:off x="8955088" y="9525"/>
            <a:ext cx="192087" cy="6858000"/>
          </a:xfrm>
          <a:prstGeom prst="rect">
            <a:avLst/>
          </a:prstGeom>
          <a:gradFill flip="none" rotWithShape="1">
            <a:gsLst>
              <a:gs pos="7000">
                <a:schemeClr val="bg2"/>
              </a:gs>
              <a:gs pos="50000">
                <a:schemeClr val="bg1">
                  <a:lumMod val="85000"/>
                </a:schemeClr>
              </a:gs>
              <a:gs pos="95000">
                <a:schemeClr val="bg2"/>
              </a:gs>
            </a:gsLst>
            <a:lin ang="0" scaled="1"/>
            <a:tileRect/>
          </a:gradFill>
          <a:ln w="9525" cap="flat" cmpd="sng" algn="ctr">
            <a:solidFill>
              <a:schemeClr val="bg1">
                <a:lumMod val="50000"/>
              </a:schemeClr>
            </a:solidFill>
            <a:prstDash val="solid"/>
            <a:round/>
            <a:headEnd type="none" w="med" len="med"/>
            <a:tailEnd type="none" w="med" len="med"/>
          </a:ln>
          <a:effectLst/>
        </p:spPr>
        <p:txBody>
          <a:bodyPr/>
          <a:lstStyle/>
          <a:p>
            <a:pPr>
              <a:spcBef>
                <a:spcPct val="20000"/>
              </a:spcBef>
              <a:buClr>
                <a:srgbClr val="800000"/>
              </a:buClr>
              <a:buFont typeface="Wingdings" pitchFamily="2" charset="2"/>
              <a:buNone/>
              <a:defRPr/>
            </a:pPr>
            <a:endParaRPr lang="en-US" sz="2600">
              <a:cs typeface="+mn-cs"/>
            </a:endParaRPr>
          </a:p>
        </p:txBody>
      </p:sp>
      <p:sp>
        <p:nvSpPr>
          <p:cNvPr id="6" name="Rectangle 4"/>
          <p:cNvSpPr/>
          <p:nvPr userDrawn="1"/>
        </p:nvSpPr>
        <p:spPr bwMode="auto">
          <a:xfrm>
            <a:off x="0" y="6350"/>
            <a:ext cx="192088" cy="6858000"/>
          </a:xfrm>
          <a:prstGeom prst="rect">
            <a:avLst/>
          </a:prstGeom>
          <a:gradFill flip="none" rotWithShape="1">
            <a:gsLst>
              <a:gs pos="7000">
                <a:schemeClr val="bg2"/>
              </a:gs>
              <a:gs pos="50000">
                <a:schemeClr val="bg1">
                  <a:lumMod val="85000"/>
                </a:schemeClr>
              </a:gs>
              <a:gs pos="95000">
                <a:schemeClr val="bg2"/>
              </a:gs>
            </a:gsLst>
            <a:lin ang="0" scaled="1"/>
            <a:tileRect/>
          </a:gradFill>
          <a:ln w="9525" cap="flat" cmpd="sng" algn="ctr">
            <a:solidFill>
              <a:schemeClr val="bg1">
                <a:lumMod val="50000"/>
              </a:schemeClr>
            </a:solidFill>
            <a:prstDash val="solid"/>
            <a:round/>
            <a:headEnd type="none" w="med" len="med"/>
            <a:tailEnd type="none" w="med" len="med"/>
          </a:ln>
          <a:effectLst/>
        </p:spPr>
        <p:txBody>
          <a:bodyPr/>
          <a:lstStyle/>
          <a:p>
            <a:pPr>
              <a:spcBef>
                <a:spcPct val="20000"/>
              </a:spcBef>
              <a:buClr>
                <a:srgbClr val="800000"/>
              </a:buClr>
              <a:buFont typeface="Wingdings" pitchFamily="2" charset="2"/>
              <a:buNone/>
              <a:defRPr/>
            </a:pPr>
            <a:endParaRPr lang="en-US" sz="2600">
              <a:cs typeface="+mn-cs"/>
            </a:endParaRPr>
          </a:p>
        </p:txBody>
      </p:sp>
      <p:sp>
        <p:nvSpPr>
          <p:cNvPr id="17" name="Text Placeholder 6"/>
          <p:cNvSpPr>
            <a:spLocks noGrp="1"/>
          </p:cNvSpPr>
          <p:nvPr>
            <p:ph type="body" sz="quarter" idx="10"/>
          </p:nvPr>
        </p:nvSpPr>
        <p:spPr>
          <a:xfrm>
            <a:off x="681038" y="1276350"/>
            <a:ext cx="7962900" cy="5176838"/>
          </a:xfrm>
        </p:spPr>
        <p:txBody>
          <a:bodyPr/>
          <a:lstStyle>
            <a:lvl1pPr>
              <a:buClrTx/>
              <a:defRPr/>
            </a:lvl1pPr>
            <a:lvl2pPr>
              <a:buClrTx/>
              <a:defRPr/>
            </a:lvl2pPr>
            <a:lvl3pPr>
              <a:buClrTx/>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slow">
    <p:cut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6" name="Rectangle 4"/>
          <p:cNvSpPr>
            <a:spLocks noGrp="1" noChangeArrowheads="1"/>
          </p:cNvSpPr>
          <p:nvPr>
            <p:ph type="body" idx="1"/>
          </p:nvPr>
        </p:nvSpPr>
        <p:spPr bwMode="auto">
          <a:xfrm>
            <a:off x="504825" y="1579563"/>
            <a:ext cx="8126413" cy="4837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cxnSp>
        <p:nvCxnSpPr>
          <p:cNvPr id="10" name="Straight Connector 9"/>
          <p:cNvCxnSpPr/>
          <p:nvPr/>
        </p:nvCxnSpPr>
        <p:spPr bwMode="auto">
          <a:xfrm rot="16200000" flipH="1">
            <a:off x="1143000" y="3048000"/>
            <a:ext cx="1676400" cy="914400"/>
          </a:xfrm>
          <a:prstGeom prst="line">
            <a:avLst/>
          </a:prstGeom>
          <a:gradFill rotWithShape="1">
            <a:gsLst>
              <a:gs pos="0">
                <a:schemeClr val="accent1"/>
              </a:gs>
              <a:gs pos="50000">
                <a:schemeClr val="accent1">
                  <a:gamma/>
                  <a:tint val="20000"/>
                  <a:invGamma/>
                </a:schemeClr>
              </a:gs>
              <a:gs pos="100000">
                <a:schemeClr val="accent1"/>
              </a:gs>
            </a:gsLst>
            <a:lin ang="5400000" scaled="1"/>
          </a:gradFill>
          <a:ln w="9525" cap="flat" cmpd="sng" algn="ctr">
            <a:noFill/>
            <a:prstDash val="solid"/>
            <a:round/>
            <a:headEnd type="none" w="med" len="med"/>
            <a:tailEnd type="none" w="med" len="med"/>
          </a:ln>
          <a:effectLst/>
        </p:spPr>
      </p:cxnSp>
      <p:cxnSp>
        <p:nvCxnSpPr>
          <p:cNvPr id="13" name="Straight Connector 12"/>
          <p:cNvCxnSpPr/>
          <p:nvPr/>
        </p:nvCxnSpPr>
        <p:spPr bwMode="auto">
          <a:xfrm rot="5400000" flipH="1" flipV="1">
            <a:off x="647700" y="5067300"/>
            <a:ext cx="2667000" cy="914400"/>
          </a:xfrm>
          <a:prstGeom prst="line">
            <a:avLst/>
          </a:prstGeom>
          <a:gradFill rotWithShape="1">
            <a:gsLst>
              <a:gs pos="0">
                <a:schemeClr val="accent1"/>
              </a:gs>
              <a:gs pos="50000">
                <a:schemeClr val="accent1">
                  <a:gamma/>
                  <a:tint val="20000"/>
                  <a:invGamma/>
                </a:schemeClr>
              </a:gs>
              <a:gs pos="100000">
                <a:schemeClr val="accent1"/>
              </a:gs>
            </a:gsLst>
            <a:lin ang="5400000" scaled="1"/>
          </a:gradFill>
          <a:ln w="9525" cap="flat" cmpd="sng" algn="ctr">
            <a:noFill/>
            <a:prstDash val="solid"/>
            <a:round/>
            <a:headEnd type="none" w="med" len="med"/>
            <a:tailEnd type="none" w="med" len="med"/>
          </a:ln>
          <a:effectLst/>
        </p:spPr>
      </p:cxnSp>
      <p:sp>
        <p:nvSpPr>
          <p:cNvPr id="3082" name="Rectangle 3"/>
          <p:cNvSpPr>
            <a:spLocks noGrp="1" noChangeArrowheads="1"/>
          </p:cNvSpPr>
          <p:nvPr>
            <p:ph type="title"/>
          </p:nvPr>
        </p:nvSpPr>
        <p:spPr bwMode="auto">
          <a:xfrm>
            <a:off x="495300" y="369888"/>
            <a:ext cx="8413750" cy="844550"/>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47" r:id="rId6"/>
    <p:sldLayoutId id="2147483753" r:id="rId7"/>
    <p:sldLayoutId id="2147483754" r:id="rId8"/>
    <p:sldLayoutId id="2147483755" r:id="rId9"/>
    <p:sldLayoutId id="2147483756" r:id="rId10"/>
    <p:sldLayoutId id="2147483757" r:id="rId11"/>
    <p:sldLayoutId id="2147483758" r:id="rId12"/>
  </p:sldLayoutIdLst>
  <p:transition spd="slow">
    <p:cut thruBlk="1"/>
  </p:transition>
  <p:timing>
    <p:tnLst>
      <p:par>
        <p:cTn id="1" dur="indefinite" restart="never" nodeType="tmRoot"/>
      </p:par>
    </p:tnLst>
  </p:timing>
  <p:txStyles>
    <p:titleStyle>
      <a:lvl1pPr marL="461963" indent="-4763" algn="l" rtl="0" eaLnBrk="0" fontAlgn="base" hangingPunct="0">
        <a:lnSpc>
          <a:spcPct val="85000"/>
        </a:lnSpc>
        <a:spcBef>
          <a:spcPct val="0"/>
        </a:spcBef>
        <a:spcAft>
          <a:spcPct val="0"/>
        </a:spcAft>
        <a:defRPr lang="en-US" sz="3200" b="1">
          <a:solidFill>
            <a:srgbClr val="336699"/>
          </a:solidFill>
          <a:effectLst>
            <a:outerShdw blurRad="38100" dist="38100" dir="2700000" algn="tl">
              <a:srgbClr val="C0C0C0"/>
            </a:outerShdw>
          </a:effectLst>
          <a:latin typeface="+mj-lt"/>
          <a:ea typeface="+mj-ea"/>
          <a:cs typeface="+mj-cs"/>
        </a:defRPr>
      </a:lvl1pPr>
      <a:lvl2pPr marL="461963" indent="-4763" algn="l" rtl="0" eaLnBrk="0" fontAlgn="base" hangingPunct="0">
        <a:lnSpc>
          <a:spcPct val="85000"/>
        </a:lnSpc>
        <a:spcBef>
          <a:spcPct val="0"/>
        </a:spcBef>
        <a:spcAft>
          <a:spcPct val="0"/>
        </a:spcAft>
        <a:defRPr sz="3200" b="1">
          <a:solidFill>
            <a:srgbClr val="336699"/>
          </a:solidFill>
          <a:effectLst>
            <a:outerShdw blurRad="38100" dist="38100" dir="2700000" algn="tl">
              <a:srgbClr val="C0C0C0"/>
            </a:outerShdw>
          </a:effectLst>
          <a:latin typeface="Arial" charset="0"/>
        </a:defRPr>
      </a:lvl2pPr>
      <a:lvl3pPr marL="461963" indent="-4763" algn="l" rtl="0" eaLnBrk="0" fontAlgn="base" hangingPunct="0">
        <a:lnSpc>
          <a:spcPct val="85000"/>
        </a:lnSpc>
        <a:spcBef>
          <a:spcPct val="0"/>
        </a:spcBef>
        <a:spcAft>
          <a:spcPct val="0"/>
        </a:spcAft>
        <a:defRPr sz="3200" b="1">
          <a:solidFill>
            <a:srgbClr val="336699"/>
          </a:solidFill>
          <a:effectLst>
            <a:outerShdw blurRad="38100" dist="38100" dir="2700000" algn="tl">
              <a:srgbClr val="C0C0C0"/>
            </a:outerShdw>
          </a:effectLst>
          <a:latin typeface="Arial" charset="0"/>
        </a:defRPr>
      </a:lvl3pPr>
      <a:lvl4pPr marL="461963" indent="-4763" algn="l" rtl="0" eaLnBrk="0" fontAlgn="base" hangingPunct="0">
        <a:lnSpc>
          <a:spcPct val="85000"/>
        </a:lnSpc>
        <a:spcBef>
          <a:spcPct val="0"/>
        </a:spcBef>
        <a:spcAft>
          <a:spcPct val="0"/>
        </a:spcAft>
        <a:defRPr sz="3200" b="1">
          <a:solidFill>
            <a:srgbClr val="336699"/>
          </a:solidFill>
          <a:effectLst>
            <a:outerShdw blurRad="38100" dist="38100" dir="2700000" algn="tl">
              <a:srgbClr val="C0C0C0"/>
            </a:outerShdw>
          </a:effectLst>
          <a:latin typeface="Arial" charset="0"/>
        </a:defRPr>
      </a:lvl4pPr>
      <a:lvl5pPr marL="461963" indent="-4763" algn="l" rtl="0" eaLnBrk="0" fontAlgn="base" hangingPunct="0">
        <a:lnSpc>
          <a:spcPct val="85000"/>
        </a:lnSpc>
        <a:spcBef>
          <a:spcPct val="0"/>
        </a:spcBef>
        <a:spcAft>
          <a:spcPct val="0"/>
        </a:spcAft>
        <a:defRPr sz="3200" b="1">
          <a:solidFill>
            <a:srgbClr val="336699"/>
          </a:solidFill>
          <a:effectLst>
            <a:outerShdw blurRad="38100" dist="38100" dir="2700000" algn="tl">
              <a:srgbClr val="C0C0C0"/>
            </a:outerShdw>
          </a:effectLst>
          <a:latin typeface="Arial" charset="0"/>
        </a:defRPr>
      </a:lvl5pPr>
      <a:lvl6pPr marL="457200" algn="ctr" rtl="0" fontAlgn="base">
        <a:lnSpc>
          <a:spcPct val="85000"/>
        </a:lnSpc>
        <a:spcBef>
          <a:spcPct val="0"/>
        </a:spcBef>
        <a:spcAft>
          <a:spcPct val="0"/>
        </a:spcAft>
        <a:defRPr sz="3600" b="1">
          <a:solidFill>
            <a:srgbClr val="216471"/>
          </a:solidFill>
          <a:latin typeface="Arial" charset="0"/>
        </a:defRPr>
      </a:lvl6pPr>
      <a:lvl7pPr marL="914400" algn="ctr" rtl="0" fontAlgn="base">
        <a:lnSpc>
          <a:spcPct val="85000"/>
        </a:lnSpc>
        <a:spcBef>
          <a:spcPct val="0"/>
        </a:spcBef>
        <a:spcAft>
          <a:spcPct val="0"/>
        </a:spcAft>
        <a:defRPr sz="3600" b="1">
          <a:solidFill>
            <a:srgbClr val="216471"/>
          </a:solidFill>
          <a:latin typeface="Arial" charset="0"/>
        </a:defRPr>
      </a:lvl7pPr>
      <a:lvl8pPr marL="1371600" algn="ctr" rtl="0" fontAlgn="base">
        <a:lnSpc>
          <a:spcPct val="85000"/>
        </a:lnSpc>
        <a:spcBef>
          <a:spcPct val="0"/>
        </a:spcBef>
        <a:spcAft>
          <a:spcPct val="0"/>
        </a:spcAft>
        <a:defRPr sz="3600" b="1">
          <a:solidFill>
            <a:srgbClr val="216471"/>
          </a:solidFill>
          <a:latin typeface="Arial" charset="0"/>
        </a:defRPr>
      </a:lvl8pPr>
      <a:lvl9pPr marL="1828800" algn="ctr" rtl="0" fontAlgn="base">
        <a:lnSpc>
          <a:spcPct val="85000"/>
        </a:lnSpc>
        <a:spcBef>
          <a:spcPct val="0"/>
        </a:spcBef>
        <a:spcAft>
          <a:spcPct val="0"/>
        </a:spcAft>
        <a:defRPr sz="3600" b="1">
          <a:solidFill>
            <a:srgbClr val="216471"/>
          </a:solidFill>
          <a:latin typeface="Arial" charset="0"/>
        </a:defRPr>
      </a:lvl9pPr>
    </p:titleStyle>
    <p:bodyStyle>
      <a:lvl1pPr marL="288925" indent="-288925" algn="l" rtl="0" eaLnBrk="0" fontAlgn="base" hangingPunct="0">
        <a:spcBef>
          <a:spcPct val="20000"/>
        </a:spcBef>
        <a:spcAft>
          <a:spcPct val="0"/>
        </a:spcAft>
        <a:buClr>
          <a:srgbClr val="CC6600"/>
        </a:buClr>
        <a:buSzPct val="100000"/>
        <a:buFont typeface="Arial" charset="0"/>
        <a:buChar char="♦"/>
        <a:defRPr lang="en-US" sz="2800" dirty="0">
          <a:solidFill>
            <a:srgbClr val="800000"/>
          </a:solidFill>
          <a:effectLst>
            <a:outerShdw blurRad="38100" dist="38100" dir="2700000" algn="tl">
              <a:srgbClr val="C0C0C0"/>
            </a:outerShdw>
          </a:effectLst>
          <a:latin typeface="+mn-lt"/>
          <a:ea typeface="+mn-ea"/>
          <a:cs typeface="+mn-cs"/>
        </a:defRPr>
      </a:lvl1pPr>
      <a:lvl2pPr marL="685800" indent="-282575" algn="l" rtl="0" eaLnBrk="0" fontAlgn="base" hangingPunct="0">
        <a:spcBef>
          <a:spcPct val="20000"/>
        </a:spcBef>
        <a:spcAft>
          <a:spcPct val="0"/>
        </a:spcAft>
        <a:buClr>
          <a:srgbClr val="CC6600"/>
        </a:buClr>
        <a:buSzPct val="80000"/>
        <a:buFont typeface="Arial" charset="0"/>
        <a:buChar char="●"/>
        <a:defRPr lang="en-US" sz="2400" dirty="0">
          <a:solidFill>
            <a:srgbClr val="006666"/>
          </a:solidFill>
          <a:effectLst>
            <a:outerShdw blurRad="38100" dist="38100" dir="2700000" algn="tl">
              <a:srgbClr val="C0C0C0"/>
            </a:outerShdw>
          </a:effectLst>
          <a:latin typeface="+mn-lt"/>
        </a:defRPr>
      </a:lvl2pPr>
      <a:lvl3pPr marL="1143000" indent="-282575" algn="l" rtl="0" eaLnBrk="0" fontAlgn="base" hangingPunct="0">
        <a:spcBef>
          <a:spcPct val="20000"/>
        </a:spcBef>
        <a:spcAft>
          <a:spcPct val="0"/>
        </a:spcAft>
        <a:buClr>
          <a:srgbClr val="CC6600"/>
        </a:buClr>
        <a:buSzPct val="65000"/>
        <a:buFont typeface="Wingdings 3" pitchFamily="18" charset="2"/>
        <a:buChar char="u"/>
        <a:defRPr lang="en-US" sz="2000" dirty="0">
          <a:solidFill>
            <a:schemeClr val="tx1"/>
          </a:solidFill>
          <a:effectLst>
            <a:outerShdw blurRad="38100" dist="38100" dir="2700000" algn="tl">
              <a:srgbClr val="C0C0C0"/>
            </a:outerShdw>
          </a:effectLst>
          <a:latin typeface="+mn-lt"/>
        </a:defRPr>
      </a:lvl3pPr>
      <a:lvl4pPr marL="1600200" indent="-282575" algn="l" rtl="0" eaLnBrk="0" fontAlgn="base" hangingPunct="0">
        <a:spcBef>
          <a:spcPct val="20000"/>
        </a:spcBef>
        <a:spcAft>
          <a:spcPct val="0"/>
        </a:spcAft>
        <a:buClr>
          <a:srgbClr val="CC6600"/>
        </a:buClr>
        <a:buSzPct val="65000"/>
        <a:buFont typeface="Wingdings 3" pitchFamily="18" charset="2"/>
        <a:buChar char="u"/>
        <a:defRPr lang="en-US" sz="2000" dirty="0">
          <a:solidFill>
            <a:srgbClr val="006666"/>
          </a:solidFill>
          <a:effectLst>
            <a:outerShdw blurRad="38100" dist="38100" dir="2700000" algn="tl">
              <a:srgbClr val="C0C0C0"/>
            </a:outerShdw>
          </a:effectLst>
          <a:latin typeface="+mn-lt"/>
        </a:defRPr>
      </a:lvl4pPr>
      <a:lvl5pPr marL="2068513" indent="-284163" algn="l" rtl="0" eaLnBrk="0" fontAlgn="base" hangingPunct="0">
        <a:spcBef>
          <a:spcPct val="20000"/>
        </a:spcBef>
        <a:spcAft>
          <a:spcPct val="0"/>
        </a:spcAft>
        <a:buClr>
          <a:srgbClr val="CC6600"/>
        </a:buClr>
        <a:buSzPct val="65000"/>
        <a:buFont typeface="Wingdings 3" pitchFamily="18" charset="2"/>
        <a:buChar char="u"/>
        <a:defRPr lang="en-US" dirty="0">
          <a:solidFill>
            <a:srgbClr val="006666"/>
          </a:solidFill>
          <a:effectLst>
            <a:outerShdw blurRad="38100" dist="38100" dir="2700000" algn="tl">
              <a:srgbClr val="C0C0C0"/>
            </a:outerShdw>
          </a:effectLst>
          <a:latin typeface="+mn-lt"/>
        </a:defRPr>
      </a:lvl5pPr>
      <a:lvl6pPr marL="2692400" indent="-290513" algn="l" rtl="0" fontAlgn="base">
        <a:spcBef>
          <a:spcPct val="20000"/>
        </a:spcBef>
        <a:spcAft>
          <a:spcPct val="0"/>
        </a:spcAft>
        <a:buClr>
          <a:srgbClr val="CC6C18"/>
        </a:buClr>
        <a:buFont typeface="Arial" charset="0"/>
        <a:buChar char="»"/>
        <a:defRPr sz="2000">
          <a:solidFill>
            <a:srgbClr val="216471"/>
          </a:solidFill>
          <a:latin typeface="+mn-lt"/>
        </a:defRPr>
      </a:lvl6pPr>
      <a:lvl7pPr marL="3149600" indent="-290513" algn="l" rtl="0" fontAlgn="base">
        <a:spcBef>
          <a:spcPct val="20000"/>
        </a:spcBef>
        <a:spcAft>
          <a:spcPct val="0"/>
        </a:spcAft>
        <a:buClr>
          <a:srgbClr val="CC6C18"/>
        </a:buClr>
        <a:buFont typeface="Arial" charset="0"/>
        <a:buChar char="»"/>
        <a:defRPr sz="2000">
          <a:solidFill>
            <a:srgbClr val="216471"/>
          </a:solidFill>
          <a:latin typeface="+mn-lt"/>
        </a:defRPr>
      </a:lvl7pPr>
      <a:lvl8pPr marL="3606800" indent="-290513" algn="l" rtl="0" fontAlgn="base">
        <a:spcBef>
          <a:spcPct val="20000"/>
        </a:spcBef>
        <a:spcAft>
          <a:spcPct val="0"/>
        </a:spcAft>
        <a:buClr>
          <a:srgbClr val="CC6C18"/>
        </a:buClr>
        <a:buFont typeface="Arial" charset="0"/>
        <a:buChar char="»"/>
        <a:defRPr sz="2000">
          <a:solidFill>
            <a:srgbClr val="216471"/>
          </a:solidFill>
          <a:latin typeface="+mn-lt"/>
        </a:defRPr>
      </a:lvl8pPr>
      <a:lvl9pPr marL="4064000" indent="-290513" algn="l" rtl="0" fontAlgn="base">
        <a:spcBef>
          <a:spcPct val="20000"/>
        </a:spcBef>
        <a:spcAft>
          <a:spcPct val="0"/>
        </a:spcAft>
        <a:buClr>
          <a:srgbClr val="CC6C18"/>
        </a:buClr>
        <a:buFont typeface="Arial" charset="0"/>
        <a:buChar char="»"/>
        <a:defRPr sz="2000">
          <a:solidFill>
            <a:srgbClr val="21647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1000" t="-1000" b="-1000"/>
          </a:stretch>
        </a:blipFill>
        <a:effectLst/>
      </p:bgPr>
    </p:bg>
    <p:spTree>
      <p:nvGrpSpPr>
        <p:cNvPr id="1" name=""/>
        <p:cNvGrpSpPr/>
        <p:nvPr/>
      </p:nvGrpSpPr>
      <p:grpSpPr>
        <a:xfrm>
          <a:off x="0" y="0"/>
          <a:ext cx="0" cy="0"/>
          <a:chOff x="0" y="0"/>
          <a:chExt cx="0" cy="0"/>
        </a:xfrm>
      </p:grpSpPr>
      <p:pic>
        <p:nvPicPr>
          <p:cNvPr id="16389" name="Picture 5" descr="Picture1"/>
          <p:cNvPicPr>
            <a:picLocks noChangeAspect="1" noChangeArrowheads="1"/>
          </p:cNvPicPr>
          <p:nvPr/>
        </p:nvPicPr>
        <p:blipFill>
          <a:blip r:embed="rId4"/>
          <a:srcRect l="3175" t="4152"/>
          <a:stretch>
            <a:fillRect/>
          </a:stretch>
        </p:blipFill>
        <p:spPr bwMode="auto">
          <a:xfrm>
            <a:off x="0" y="0"/>
            <a:ext cx="9144000" cy="6858000"/>
          </a:xfrm>
          <a:prstGeom prst="rect">
            <a:avLst/>
          </a:prstGeom>
          <a:noFill/>
        </p:spPr>
      </p:pic>
      <p:sp>
        <p:nvSpPr>
          <p:cNvPr id="2050" name="Text Box 12"/>
          <p:cNvSpPr txBox="1">
            <a:spLocks noChangeArrowheads="1"/>
          </p:cNvSpPr>
          <p:nvPr/>
        </p:nvSpPr>
        <p:spPr bwMode="auto">
          <a:xfrm>
            <a:off x="390525" y="1058863"/>
            <a:ext cx="2916238" cy="585787"/>
          </a:xfrm>
          <a:prstGeom prst="rect">
            <a:avLst/>
          </a:prstGeom>
          <a:noFill/>
          <a:ln w="9525">
            <a:noFill/>
            <a:miter lim="800000"/>
            <a:headEnd/>
            <a:tailEnd/>
          </a:ln>
          <a:effectLst>
            <a:outerShdw blurRad="50800" dist="38100" dir="2700000" algn="tl" rotWithShape="0">
              <a:prstClr val="black">
                <a:alpha val="40000"/>
              </a:prstClr>
            </a:outerShdw>
          </a:effectLst>
        </p:spPr>
        <p:txBody>
          <a:bodyPr>
            <a:spAutoFit/>
          </a:bodyPr>
          <a:lstStyle/>
          <a:p>
            <a:pPr>
              <a:spcBef>
                <a:spcPct val="50000"/>
              </a:spcBef>
              <a:defRPr/>
            </a:pPr>
            <a:r>
              <a:rPr lang="en-US" sz="3200" b="1" dirty="0">
                <a:solidFill>
                  <a:schemeClr val="bg1"/>
                </a:solidFill>
                <a:cs typeface="+mn-cs"/>
              </a:rPr>
              <a:t>CHAPTER 3</a:t>
            </a:r>
          </a:p>
        </p:txBody>
      </p:sp>
      <p:sp>
        <p:nvSpPr>
          <p:cNvPr id="27660" name="Text Box 13"/>
          <p:cNvSpPr txBox="1">
            <a:spLocks noChangeArrowheads="1"/>
          </p:cNvSpPr>
          <p:nvPr/>
        </p:nvSpPr>
        <p:spPr bwMode="white">
          <a:xfrm>
            <a:off x="369888" y="2054225"/>
            <a:ext cx="7700962" cy="1446550"/>
          </a:xfrm>
          <a:prstGeom prst="rect">
            <a:avLst/>
          </a:prstGeom>
          <a:noFill/>
          <a:ln w="9525">
            <a:noFill/>
            <a:miter lim="800000"/>
            <a:headEnd/>
            <a:tailEnd/>
          </a:ln>
          <a:effectLst>
            <a:outerShdw blurRad="50800" dist="38100" dir="2700000" algn="tl" rotWithShape="0">
              <a:prstClr val="black">
                <a:alpha val="40000"/>
              </a:prstClr>
            </a:outerShdw>
          </a:effectLst>
        </p:spPr>
        <p:txBody>
          <a:bodyPr>
            <a:spAutoFit/>
          </a:bodyPr>
          <a:lstStyle/>
          <a:p>
            <a:pPr>
              <a:spcBef>
                <a:spcPct val="50000"/>
              </a:spcBef>
            </a:pPr>
            <a:r>
              <a:rPr lang="en-US" sz="4400" dirty="0">
                <a:solidFill>
                  <a:srgbClr val="0E2D33"/>
                </a:solidFill>
                <a:cs typeface="Tahoma" pitchFamily="34" charset="0"/>
              </a:rPr>
              <a:t>EVALUATING A COMPANY’S EXTERNAL ENVIRONMENT</a:t>
            </a:r>
            <a:endParaRPr lang="en-US" sz="4400" dirty="0">
              <a:solidFill>
                <a:srgbClr val="0E2D33"/>
              </a:solidFill>
              <a:cs typeface="Tahoma" pitchFamily="34" charset="0"/>
            </a:endParaRPr>
          </a:p>
        </p:txBody>
      </p:sp>
      <p:pic>
        <p:nvPicPr>
          <p:cNvPr id="16388" name="Picture 8"/>
          <p:cNvPicPr>
            <a:picLocks noChangeAspect="1" noChangeArrowheads="1"/>
          </p:cNvPicPr>
          <p:nvPr/>
        </p:nvPicPr>
        <p:blipFill>
          <a:blip r:embed="rId5"/>
          <a:srcRect/>
          <a:stretch>
            <a:fillRect/>
          </a:stretch>
        </p:blipFill>
        <p:spPr bwMode="auto">
          <a:xfrm>
            <a:off x="-11113" y="860425"/>
            <a:ext cx="393701" cy="962025"/>
          </a:xfrm>
          <a:prstGeom prst="rect">
            <a:avLst/>
          </a:prstGeom>
          <a:noFill/>
          <a:ln w="9525">
            <a:noFill/>
            <a:miter lim="800000"/>
            <a:headEnd/>
            <a:tailEnd/>
          </a:ln>
        </p:spPr>
      </p:pic>
    </p:spTree>
  </p:cSld>
  <p:clrMapOvr>
    <a:masterClrMapping/>
  </p:clrMapOvr>
  <p:transition spd="slow">
    <p:cut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20713" y="560388"/>
            <a:ext cx="7897812" cy="460375"/>
          </a:xfrm>
        </p:spPr>
        <p:txBody>
          <a:bodyPr/>
          <a:lstStyle/>
          <a:p>
            <a:pPr indent="-4763">
              <a:defRPr/>
            </a:pPr>
            <a:r>
              <a:rPr sz="2400" dirty="0" smtClean="0">
                <a:effectLst>
                  <a:outerShdw blurRad="38100" dist="38100" dir="2700000" algn="tl">
                    <a:srgbClr val="000000">
                      <a:alpha val="43137"/>
                    </a:srgbClr>
                  </a:outerShdw>
                </a:effectLst>
              </a:rPr>
              <a:t>THINKING STRATEGICALLY ABOUT A COMPANY’S INDUSTRY AND COMPETITIVE ENVIRONMENT</a:t>
            </a:r>
          </a:p>
        </p:txBody>
      </p:sp>
      <p:sp>
        <p:nvSpPr>
          <p:cNvPr id="41987" name="Rectangle 3"/>
          <p:cNvSpPr>
            <a:spLocks noGrp="1" noChangeArrowheads="1"/>
          </p:cNvSpPr>
          <p:nvPr>
            <p:ph type="body" idx="4294967295"/>
          </p:nvPr>
        </p:nvSpPr>
        <p:spPr>
          <a:xfrm>
            <a:off x="436563" y="1384300"/>
            <a:ext cx="8255000" cy="4597400"/>
          </a:xfrm>
        </p:spPr>
        <p:txBody>
          <a:bodyPr/>
          <a:lstStyle/>
          <a:p>
            <a:pPr marL="347663" indent="-347663">
              <a:spcBef>
                <a:spcPct val="40000"/>
              </a:spcBef>
              <a:buClr>
                <a:srgbClr val="800000"/>
              </a:buClr>
              <a:buFont typeface="Arial" charset="0"/>
              <a:buAutoNum type="arabicPeriod"/>
              <a:defRPr/>
            </a:pPr>
            <a:r>
              <a:rPr sz="2400" b="1">
                <a:solidFill>
                  <a:schemeClr val="accent2">
                    <a:lumMod val="75000"/>
                  </a:schemeClr>
                </a:solidFill>
                <a:effectLst/>
              </a:rPr>
              <a:t>How strong are the industry’s competitive forces?</a:t>
            </a:r>
          </a:p>
          <a:p>
            <a:pPr marL="347663" indent="-347663">
              <a:spcBef>
                <a:spcPct val="40000"/>
              </a:spcBef>
              <a:buClr>
                <a:srgbClr val="800000"/>
              </a:buClr>
              <a:buFont typeface="Arial" charset="0"/>
              <a:buAutoNum type="arabicPeriod"/>
              <a:defRPr/>
            </a:pPr>
            <a:r>
              <a:rPr sz="2400" b="1" smtClean="0">
                <a:solidFill>
                  <a:schemeClr val="accent2">
                    <a:lumMod val="75000"/>
                  </a:schemeClr>
                </a:solidFill>
                <a:effectLst/>
              </a:rPr>
              <a:t>What </a:t>
            </a:r>
            <a:r>
              <a:rPr sz="2400" b="1">
                <a:solidFill>
                  <a:schemeClr val="accent2">
                    <a:lumMod val="75000"/>
                  </a:schemeClr>
                </a:solidFill>
                <a:effectLst/>
              </a:rPr>
              <a:t>are the driving forces in the industry, and what impact will they have on </a:t>
            </a:r>
            <a:r>
              <a:rPr sz="2400" b="1" smtClean="0">
                <a:solidFill>
                  <a:schemeClr val="accent2">
                    <a:lumMod val="75000"/>
                  </a:schemeClr>
                </a:solidFill>
                <a:effectLst/>
              </a:rPr>
              <a:t>competitive intensity </a:t>
            </a:r>
            <a:r>
              <a:rPr sz="2400" b="1">
                <a:solidFill>
                  <a:schemeClr val="accent2">
                    <a:lumMod val="75000"/>
                  </a:schemeClr>
                </a:solidFill>
                <a:effectLst/>
              </a:rPr>
              <a:t>and industry profitability</a:t>
            </a:r>
            <a:r>
              <a:rPr sz="2400" b="1" smtClean="0">
                <a:solidFill>
                  <a:schemeClr val="accent2">
                    <a:lumMod val="75000"/>
                  </a:schemeClr>
                </a:solidFill>
                <a:effectLst/>
              </a:rPr>
              <a:t>?</a:t>
            </a:r>
          </a:p>
          <a:p>
            <a:pPr marL="347663" indent="-347663">
              <a:spcBef>
                <a:spcPct val="40000"/>
              </a:spcBef>
              <a:buClr>
                <a:srgbClr val="800000"/>
              </a:buClr>
              <a:buFont typeface="Arial" charset="0"/>
              <a:buAutoNum type="arabicPeriod"/>
              <a:defRPr/>
            </a:pPr>
            <a:r>
              <a:rPr sz="2400" b="1">
                <a:solidFill>
                  <a:schemeClr val="accent2">
                    <a:lumMod val="75000"/>
                  </a:schemeClr>
                </a:solidFill>
                <a:effectLst/>
              </a:rPr>
              <a:t>What market positions do industry rivals occupy—who is strongly positioned </a:t>
            </a:r>
            <a:r>
              <a:rPr sz="2400" b="1" smtClean="0">
                <a:solidFill>
                  <a:schemeClr val="accent2">
                    <a:lumMod val="75000"/>
                  </a:schemeClr>
                </a:solidFill>
                <a:effectLst/>
              </a:rPr>
              <a:t>and who </a:t>
            </a:r>
            <a:r>
              <a:rPr sz="2400" b="1">
                <a:solidFill>
                  <a:schemeClr val="accent2">
                    <a:lumMod val="75000"/>
                  </a:schemeClr>
                </a:solidFill>
                <a:effectLst/>
              </a:rPr>
              <a:t>is not?</a:t>
            </a:r>
          </a:p>
          <a:p>
            <a:pPr marL="347663" indent="-347663">
              <a:spcBef>
                <a:spcPct val="40000"/>
              </a:spcBef>
              <a:buClr>
                <a:srgbClr val="800000"/>
              </a:buClr>
              <a:buFont typeface="Arial" charset="0"/>
              <a:buAutoNum type="arabicPeriod"/>
              <a:defRPr/>
            </a:pPr>
            <a:r>
              <a:rPr sz="2400" b="1" smtClean="0">
                <a:solidFill>
                  <a:schemeClr val="accent2">
                    <a:lumMod val="75000"/>
                  </a:schemeClr>
                </a:solidFill>
                <a:effectLst/>
              </a:rPr>
              <a:t>What </a:t>
            </a:r>
            <a:r>
              <a:rPr sz="2400" b="1">
                <a:solidFill>
                  <a:schemeClr val="accent2">
                    <a:lumMod val="75000"/>
                  </a:schemeClr>
                </a:solidFill>
                <a:effectLst/>
              </a:rPr>
              <a:t>strategic moves are rivals likely to make next?</a:t>
            </a:r>
          </a:p>
          <a:p>
            <a:pPr marL="347663" indent="-347663">
              <a:spcBef>
                <a:spcPct val="40000"/>
              </a:spcBef>
              <a:buClr>
                <a:srgbClr val="800000"/>
              </a:buClr>
              <a:buFont typeface="Arial" charset="0"/>
              <a:buAutoNum type="arabicPeriod"/>
              <a:defRPr/>
            </a:pPr>
            <a:r>
              <a:rPr sz="2400" b="1" smtClean="0">
                <a:solidFill>
                  <a:schemeClr val="accent2">
                    <a:lumMod val="75000"/>
                  </a:schemeClr>
                </a:solidFill>
                <a:effectLst/>
              </a:rPr>
              <a:t>What </a:t>
            </a:r>
            <a:r>
              <a:rPr sz="2400" b="1">
                <a:solidFill>
                  <a:schemeClr val="accent2">
                    <a:lumMod val="75000"/>
                  </a:schemeClr>
                </a:solidFill>
                <a:effectLst/>
              </a:rPr>
              <a:t>are the industry’s key success factors?</a:t>
            </a:r>
          </a:p>
          <a:p>
            <a:pPr marL="347663" indent="-347663">
              <a:spcBef>
                <a:spcPct val="40000"/>
              </a:spcBef>
              <a:buClr>
                <a:srgbClr val="800000"/>
              </a:buClr>
              <a:buFont typeface="Arial" charset="0"/>
              <a:buAutoNum type="arabicPeriod"/>
              <a:defRPr/>
            </a:pPr>
            <a:r>
              <a:rPr sz="2400" b="1" smtClean="0">
                <a:solidFill>
                  <a:schemeClr val="accent2">
                    <a:lumMod val="75000"/>
                  </a:schemeClr>
                </a:solidFill>
                <a:effectLst/>
              </a:rPr>
              <a:t>Is </a:t>
            </a:r>
            <a:r>
              <a:rPr sz="2400" b="1">
                <a:solidFill>
                  <a:schemeClr val="accent2">
                    <a:lumMod val="75000"/>
                  </a:schemeClr>
                </a:solidFill>
                <a:effectLst/>
              </a:rPr>
              <a:t>the industry outlook conducive to good profitability?</a:t>
            </a:r>
            <a:endParaRPr sz="2400" b="1" smtClean="0">
              <a:solidFill>
                <a:schemeClr val="accent2">
                  <a:lumMod val="75000"/>
                </a:schemeClr>
              </a:solidFill>
              <a:effectLst/>
            </a:endParaRPr>
          </a:p>
        </p:txBody>
      </p:sp>
      <p:sp>
        <p:nvSpPr>
          <p:cNvPr id="31747"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3–</a:t>
            </a:r>
            <a:fld id="{FB5DF2E9-0ADB-43FF-A486-7305913DC25A}" type="slidenum">
              <a:rPr lang="en-US" sz="1000" b="1">
                <a:latin typeface="Times New Roman" pitchFamily="18" charset="0"/>
              </a:rPr>
              <a:pPr algn="ctr"/>
              <a:t>10</a:t>
            </a:fld>
            <a:endParaRPr lang="en-US" sz="1000" b="1">
              <a:latin typeface="Times New Roman" pitchFamily="18" charset="0"/>
            </a:endParaRPr>
          </a:p>
        </p:txBody>
      </p:sp>
    </p:spTree>
  </p:cSld>
  <p:clrMapOvr>
    <a:masterClrMapping/>
  </p:clrMapOvr>
  <p:transition spd="slow">
    <p:cut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9"/>
          <p:cNvSpPr>
            <a:spLocks noGrp="1" noChangeArrowheads="1"/>
          </p:cNvSpPr>
          <p:nvPr>
            <p:ph type="title"/>
          </p:nvPr>
        </p:nvSpPr>
        <p:spPr>
          <a:xfrm>
            <a:off x="455613" y="317500"/>
            <a:ext cx="8212137" cy="1030288"/>
          </a:xfrm>
        </p:spPr>
        <p:txBody>
          <a:bodyPr/>
          <a:lstStyle/>
          <a:p>
            <a:pPr>
              <a:defRPr/>
            </a:pPr>
            <a:r>
              <a:rPr dirty="0" smtClean="0"/>
              <a:t>QUESTION 2: </a:t>
            </a:r>
            <a:r>
              <a:rPr dirty="0"/>
              <a:t>HOW STRONG ARE THE </a:t>
            </a:r>
            <a:r>
              <a:rPr dirty="0" smtClean="0"/>
              <a:t>INDUSTRY’S COMPETITIVE </a:t>
            </a:r>
            <a:r>
              <a:rPr dirty="0"/>
              <a:t>FORCES?</a:t>
            </a:r>
            <a:endParaRPr dirty="0" smtClean="0"/>
          </a:p>
        </p:txBody>
      </p:sp>
      <p:sp>
        <p:nvSpPr>
          <p:cNvPr id="46083" name="Rectangle 10"/>
          <p:cNvSpPr>
            <a:spLocks noGrp="1" noChangeArrowheads="1"/>
          </p:cNvSpPr>
          <p:nvPr>
            <p:ph idx="1"/>
          </p:nvPr>
        </p:nvSpPr>
        <p:spPr>
          <a:xfrm>
            <a:off x="504825" y="1587500"/>
            <a:ext cx="8126413" cy="4829175"/>
          </a:xfrm>
        </p:spPr>
        <p:txBody>
          <a:bodyPr/>
          <a:lstStyle/>
          <a:p>
            <a:pPr>
              <a:defRPr/>
            </a:pPr>
            <a:r>
              <a:rPr dirty="0" smtClean="0"/>
              <a:t>The Five Competitive Forces:</a:t>
            </a:r>
          </a:p>
          <a:p>
            <a:pPr lvl="1">
              <a:defRPr/>
            </a:pPr>
            <a:r>
              <a:rPr dirty="0" smtClean="0"/>
              <a:t>Competition from rival sellers</a:t>
            </a:r>
          </a:p>
          <a:p>
            <a:pPr lvl="1">
              <a:defRPr/>
            </a:pPr>
            <a:r>
              <a:rPr dirty="0" smtClean="0"/>
              <a:t>Competition from potential new entrants</a:t>
            </a:r>
          </a:p>
          <a:p>
            <a:pPr lvl="1">
              <a:defRPr/>
            </a:pPr>
            <a:r>
              <a:rPr dirty="0" smtClean="0"/>
              <a:t>Competition from producers of substitute products</a:t>
            </a:r>
          </a:p>
          <a:p>
            <a:pPr lvl="1">
              <a:defRPr/>
            </a:pPr>
            <a:r>
              <a:rPr dirty="0" smtClean="0"/>
              <a:t>Supplier bargaining power</a:t>
            </a:r>
          </a:p>
          <a:p>
            <a:pPr lvl="1">
              <a:defRPr/>
            </a:pPr>
            <a:r>
              <a:rPr dirty="0" smtClean="0"/>
              <a:t>Customer bargaining power</a:t>
            </a:r>
          </a:p>
        </p:txBody>
      </p:sp>
      <p:sp>
        <p:nvSpPr>
          <p:cNvPr id="33795"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3–</a:t>
            </a:r>
            <a:fld id="{B711E4AF-899A-4784-9C16-4C8DCAC60C24}" type="slidenum">
              <a:rPr lang="en-US" sz="1000" b="1">
                <a:latin typeface="Times New Roman" pitchFamily="18" charset="0"/>
              </a:rPr>
              <a:pPr algn="ctr"/>
              <a:t>11</a:t>
            </a:fld>
            <a:endParaRPr lang="en-US" sz="1000" b="1">
              <a:latin typeface="Times New Roman" pitchFamily="18" charset="0"/>
            </a:endParaRPr>
          </a:p>
        </p:txBody>
      </p:sp>
    </p:spTree>
  </p:cSld>
  <p:clrMapOvr>
    <a:masterClrMapping/>
  </p:clrMapOvr>
  <p:transition spd="slow">
    <p:cut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6" descr="0303"/>
          <p:cNvPicPr>
            <a:picLocks noChangeAspect="1" noChangeArrowheads="1"/>
          </p:cNvPicPr>
          <p:nvPr/>
        </p:nvPicPr>
        <p:blipFill>
          <a:blip r:embed="rId3"/>
          <a:srcRect/>
          <a:stretch>
            <a:fillRect/>
          </a:stretch>
        </p:blipFill>
        <p:spPr bwMode="auto">
          <a:xfrm>
            <a:off x="1158875" y="528638"/>
            <a:ext cx="6792913" cy="5976937"/>
          </a:xfrm>
          <a:prstGeom prst="rect">
            <a:avLst/>
          </a:prstGeom>
          <a:noFill/>
          <a:ln w="9525">
            <a:noFill/>
            <a:miter lim="800000"/>
            <a:headEnd/>
            <a:tailEnd/>
          </a:ln>
        </p:spPr>
      </p:pic>
      <p:sp>
        <p:nvSpPr>
          <p:cNvPr id="35842" name="Text Box 3"/>
          <p:cNvSpPr txBox="1">
            <a:spLocks noChangeArrowheads="1"/>
          </p:cNvSpPr>
          <p:nvPr/>
        </p:nvSpPr>
        <p:spPr bwMode="auto">
          <a:xfrm>
            <a:off x="271463" y="409575"/>
            <a:ext cx="1795462" cy="369888"/>
          </a:xfrm>
          <a:prstGeom prst="rect">
            <a:avLst/>
          </a:prstGeom>
          <a:noFill/>
          <a:ln w="9525">
            <a:noFill/>
            <a:miter lim="800000"/>
            <a:headEnd/>
            <a:tailEnd/>
          </a:ln>
        </p:spPr>
        <p:txBody>
          <a:bodyPr lIns="0" rIns="0">
            <a:spAutoFit/>
          </a:bodyPr>
          <a:lstStyle/>
          <a:p>
            <a:pPr>
              <a:spcBef>
                <a:spcPct val="50000"/>
              </a:spcBef>
            </a:pPr>
            <a:r>
              <a:rPr lang="en-US" sz="1800" b="1">
                <a:solidFill>
                  <a:srgbClr val="CC6600"/>
                </a:solidFill>
              </a:rPr>
              <a:t>FIGURE 3.3</a:t>
            </a:r>
          </a:p>
        </p:txBody>
      </p:sp>
      <p:sp>
        <p:nvSpPr>
          <p:cNvPr id="35843" name="Line 4"/>
          <p:cNvSpPr>
            <a:spLocks noChangeShapeType="1"/>
          </p:cNvSpPr>
          <p:nvPr/>
        </p:nvSpPr>
        <p:spPr bwMode="auto">
          <a:xfrm>
            <a:off x="239713" y="1674813"/>
            <a:ext cx="2563812" cy="0"/>
          </a:xfrm>
          <a:prstGeom prst="line">
            <a:avLst/>
          </a:prstGeom>
          <a:noFill/>
          <a:ln w="57150">
            <a:solidFill>
              <a:srgbClr val="CC6600"/>
            </a:solidFill>
            <a:round/>
            <a:headEnd/>
            <a:tailEnd/>
          </a:ln>
        </p:spPr>
        <p:txBody>
          <a:bodyPr/>
          <a:lstStyle/>
          <a:p>
            <a:endParaRPr lang="en-US"/>
          </a:p>
        </p:txBody>
      </p:sp>
      <p:sp>
        <p:nvSpPr>
          <p:cNvPr id="35844" name="Text Box 3"/>
          <p:cNvSpPr txBox="1">
            <a:spLocks noChangeArrowheads="1"/>
          </p:cNvSpPr>
          <p:nvPr/>
        </p:nvSpPr>
        <p:spPr bwMode="auto">
          <a:xfrm>
            <a:off x="165100" y="747713"/>
            <a:ext cx="2838450" cy="915987"/>
          </a:xfrm>
          <a:prstGeom prst="rect">
            <a:avLst/>
          </a:prstGeom>
          <a:noFill/>
          <a:ln w="9525">
            <a:noFill/>
            <a:miter lim="800000"/>
            <a:headEnd/>
            <a:tailEnd/>
          </a:ln>
        </p:spPr>
        <p:txBody>
          <a:bodyPr>
            <a:spAutoFit/>
          </a:bodyPr>
          <a:lstStyle/>
          <a:p>
            <a:pPr>
              <a:spcBef>
                <a:spcPct val="50000"/>
              </a:spcBef>
            </a:pPr>
            <a:r>
              <a:rPr lang="en-US" sz="1800" b="1"/>
              <a:t>The Five-Forces Model of Competition: A Key Analytical Tool</a:t>
            </a:r>
          </a:p>
        </p:txBody>
      </p:sp>
      <p:sp>
        <p:nvSpPr>
          <p:cNvPr id="35845"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3–</a:t>
            </a:r>
            <a:fld id="{82D07F49-F3FB-43AD-90DF-FC101B9932CF}" type="slidenum">
              <a:rPr lang="en-US" sz="1000" b="1">
                <a:latin typeface="Times New Roman" pitchFamily="18" charset="0"/>
              </a:rPr>
              <a:pPr algn="ctr"/>
              <a:t>12</a:t>
            </a:fld>
            <a:endParaRPr lang="en-US" sz="1000" b="1">
              <a:latin typeface="Times New Roman" pitchFamily="18" charset="0"/>
            </a:endParaRPr>
          </a:p>
        </p:txBody>
      </p:sp>
    </p:spTree>
  </p:cSld>
  <p:clrMapOvr>
    <a:masterClrMapping/>
  </p:clrMapOvr>
  <p:transition spd="slow">
    <p:cut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20713" y="560388"/>
            <a:ext cx="7897812" cy="460375"/>
          </a:xfrm>
        </p:spPr>
        <p:txBody>
          <a:bodyPr/>
          <a:lstStyle/>
          <a:p>
            <a:pPr>
              <a:defRPr/>
            </a:pPr>
            <a:r>
              <a:rPr smtClean="0"/>
              <a:t>USING THE FIVE-FORCES MODEL OF COMPETITION</a:t>
            </a:r>
            <a:endParaRPr dirty="0" smtClean="0"/>
          </a:p>
        </p:txBody>
      </p:sp>
      <p:sp>
        <p:nvSpPr>
          <p:cNvPr id="7178" name="Rectangle 10" descr="Color08"/>
          <p:cNvSpPr>
            <a:spLocks noChangeArrowheads="1"/>
          </p:cNvSpPr>
          <p:nvPr/>
        </p:nvSpPr>
        <p:spPr bwMode="blackWhite">
          <a:xfrm>
            <a:off x="993775" y="1679575"/>
            <a:ext cx="1254125" cy="1095375"/>
          </a:xfrm>
          <a:prstGeom prst="rect">
            <a:avLst/>
          </a:prstGeom>
          <a:blipFill dpi="0" rotWithShape="1">
            <a:blip r:embed="rId3">
              <a:extLst/>
            </a:blip>
            <a:srcRect/>
            <a:stretch>
              <a:fillRect/>
            </a:stretch>
          </a:blipFill>
          <a:ln w="9525">
            <a:miter lim="800000"/>
            <a:headEnd/>
            <a:tailEnd/>
          </a:ln>
          <a:scene3d>
            <a:camera prst="legacyObliqueBottomRight"/>
            <a:lightRig rig="legacyFlat3" dir="b"/>
          </a:scene3d>
          <a:sp3d extrusionH="125400" prstMaterial="legacyMatte">
            <a:bevelT w="13500" h="13500" prst="angle"/>
            <a:bevelB w="13500" h="13500" prst="angle"/>
            <a:extrusionClr>
              <a:schemeClr val="bg1">
                <a:lumMod val="95000"/>
              </a:schemeClr>
            </a:extrusionClr>
          </a:sp3d>
        </p:spPr>
        <p:txBody>
          <a:bodyPr lIns="90488" tIns="44450" rIns="90488" bIns="44450" anchor="ctr">
            <a:flatTx/>
          </a:bodyPr>
          <a:lstStyle/>
          <a:p>
            <a:pPr algn="ctr" eaLnBrk="0" hangingPunct="0">
              <a:defRPr/>
            </a:pPr>
            <a:r>
              <a:rPr lang="en-US" b="1" dirty="0">
                <a:solidFill>
                  <a:srgbClr val="FFFFFF"/>
                </a:solidFill>
                <a:effectLst>
                  <a:outerShdw blurRad="38100" dist="38100" dir="2700000" algn="tl">
                    <a:srgbClr val="000000">
                      <a:alpha val="43137"/>
                    </a:srgbClr>
                  </a:outerShdw>
                </a:effectLst>
              </a:rPr>
              <a:t>Step 1</a:t>
            </a:r>
          </a:p>
        </p:txBody>
      </p:sp>
      <p:sp>
        <p:nvSpPr>
          <p:cNvPr id="7179" name="Rectangle 11"/>
          <p:cNvSpPr>
            <a:spLocks noChangeArrowheads="1"/>
          </p:cNvSpPr>
          <p:nvPr/>
        </p:nvSpPr>
        <p:spPr bwMode="blackWhite">
          <a:xfrm>
            <a:off x="2247900" y="1679575"/>
            <a:ext cx="5716588" cy="1095375"/>
          </a:xfrm>
          <a:prstGeom prst="rect">
            <a:avLst/>
          </a:prstGeom>
          <a:blipFill dpi="0" rotWithShape="1">
            <a:blip r:embed="rId4">
              <a:extLst/>
            </a:blip>
            <a:srcRect/>
            <a:stretch>
              <a:fillRect/>
            </a:stretch>
          </a:blipFill>
          <a:ln w="9525">
            <a:miter lim="800000"/>
            <a:headEnd/>
            <a:tailEnd/>
          </a:ln>
          <a:scene3d>
            <a:camera prst="legacyObliqueBottomRight"/>
            <a:lightRig rig="legacyFlat3" dir="b"/>
          </a:scene3d>
          <a:sp3d extrusionH="125400" prstMaterial="legacyMatte">
            <a:bevelT w="13500" h="13500" prst="angle"/>
            <a:bevelB w="13500" h="13500" prst="angle"/>
            <a:extrusionClr>
              <a:srgbClr val="F8F8F8"/>
            </a:extrusionClr>
          </a:sp3d>
        </p:spPr>
        <p:txBody>
          <a:bodyPr lIns="182880" tIns="44450" rIns="90488" bIns="44450" anchor="ctr">
            <a:flatTx/>
          </a:bodyPr>
          <a:lstStyle/>
          <a:p>
            <a:pPr eaLnBrk="0" hangingPunct="0">
              <a:defRPr/>
            </a:pPr>
            <a:r>
              <a:rPr lang="en-US" dirty="0">
                <a:effectLst>
                  <a:outerShdw blurRad="38100" dist="38100" dir="2700000" algn="tl">
                    <a:srgbClr val="000000">
                      <a:alpha val="43137"/>
                    </a:srgbClr>
                  </a:outerShdw>
                </a:effectLst>
              </a:rPr>
              <a:t>For each of the five forces, identify the different parties involved, and the specific factors that bring about competitive pressures.</a:t>
            </a:r>
          </a:p>
        </p:txBody>
      </p:sp>
      <p:sp>
        <p:nvSpPr>
          <p:cNvPr id="7180" name="Rectangle 12" descr="Color08"/>
          <p:cNvSpPr>
            <a:spLocks noChangeArrowheads="1"/>
          </p:cNvSpPr>
          <p:nvPr/>
        </p:nvSpPr>
        <p:spPr bwMode="blackWhite">
          <a:xfrm>
            <a:off x="1009650" y="3048000"/>
            <a:ext cx="1254125" cy="1095375"/>
          </a:xfrm>
          <a:prstGeom prst="rect">
            <a:avLst/>
          </a:prstGeom>
          <a:blipFill dpi="0" rotWithShape="1">
            <a:blip r:embed="rId3">
              <a:extLst/>
            </a:blip>
            <a:srcRect/>
            <a:stretch>
              <a:fillRect/>
            </a:stretch>
          </a:blipFill>
          <a:ln w="9525">
            <a:miter lim="800000"/>
            <a:headEnd/>
            <a:tailEnd/>
          </a:ln>
          <a:scene3d>
            <a:camera prst="legacyObliqueBottomRight"/>
            <a:lightRig rig="legacyFlat3" dir="b"/>
          </a:scene3d>
          <a:sp3d extrusionH="125400" prstMaterial="legacyMatte">
            <a:bevelT w="13500" h="13500" prst="angle"/>
            <a:bevelB w="13500" h="13500" prst="angle"/>
            <a:extrusionClr>
              <a:schemeClr val="bg1">
                <a:lumMod val="95000"/>
              </a:schemeClr>
            </a:extrusionClr>
          </a:sp3d>
        </p:spPr>
        <p:txBody>
          <a:bodyPr lIns="90488" tIns="44450" rIns="90488" bIns="44450" anchor="ctr">
            <a:flatTx/>
          </a:bodyPr>
          <a:lstStyle/>
          <a:p>
            <a:pPr algn="ctr" eaLnBrk="0" hangingPunct="0">
              <a:defRPr/>
            </a:pPr>
            <a:r>
              <a:rPr lang="en-US" b="1" dirty="0">
                <a:solidFill>
                  <a:srgbClr val="FFFFFF"/>
                </a:solidFill>
                <a:effectLst>
                  <a:outerShdw blurRad="38100" dist="38100" dir="2700000" algn="tl">
                    <a:srgbClr val="000000">
                      <a:alpha val="43137"/>
                    </a:srgbClr>
                  </a:outerShdw>
                </a:effectLst>
              </a:rPr>
              <a:t>Step 2</a:t>
            </a:r>
          </a:p>
        </p:txBody>
      </p:sp>
      <p:sp>
        <p:nvSpPr>
          <p:cNvPr id="7181" name="Rectangle 13"/>
          <p:cNvSpPr>
            <a:spLocks noChangeArrowheads="1"/>
          </p:cNvSpPr>
          <p:nvPr/>
        </p:nvSpPr>
        <p:spPr bwMode="blackWhite">
          <a:xfrm>
            <a:off x="2263775" y="3048000"/>
            <a:ext cx="5716588" cy="1095375"/>
          </a:xfrm>
          <a:prstGeom prst="rect">
            <a:avLst/>
          </a:prstGeom>
          <a:blipFill dpi="0" rotWithShape="1">
            <a:blip r:embed="rId4">
              <a:extLst/>
            </a:blip>
            <a:srcRect/>
            <a:stretch>
              <a:fillRect/>
            </a:stretch>
          </a:blipFill>
          <a:ln w="9525">
            <a:miter lim="800000"/>
            <a:headEnd/>
            <a:tailEnd/>
          </a:ln>
          <a:scene3d>
            <a:camera prst="legacyObliqueBottomRight"/>
            <a:lightRig rig="legacyFlat3" dir="b"/>
          </a:scene3d>
          <a:sp3d extrusionH="125400" prstMaterial="legacyMatte">
            <a:bevelT w="13500" h="13500" prst="angle"/>
            <a:bevelB w="13500" h="13500" prst="angle"/>
            <a:extrusionClr>
              <a:srgbClr val="F8F8F8"/>
            </a:extrusionClr>
          </a:sp3d>
        </p:spPr>
        <p:txBody>
          <a:bodyPr lIns="182880" tIns="44450" rIns="90488" bIns="44450" anchor="ctr">
            <a:flatTx/>
          </a:bodyPr>
          <a:lstStyle/>
          <a:p>
            <a:pPr eaLnBrk="0" hangingPunct="0">
              <a:defRPr/>
            </a:pPr>
            <a:r>
              <a:rPr lang="en-US" dirty="0">
                <a:effectLst>
                  <a:outerShdw blurRad="38100" dist="38100" dir="2700000" algn="tl">
                    <a:srgbClr val="000000">
                      <a:alpha val="43137"/>
                    </a:srgbClr>
                  </a:outerShdw>
                </a:effectLst>
              </a:rPr>
              <a:t>Evaluate how strong the pressures stemming from each of the five forces are (strong, moderate, or weak).</a:t>
            </a:r>
          </a:p>
        </p:txBody>
      </p:sp>
      <p:sp>
        <p:nvSpPr>
          <p:cNvPr id="7182" name="Rectangle 14" descr="Color08"/>
          <p:cNvSpPr>
            <a:spLocks noChangeArrowheads="1"/>
          </p:cNvSpPr>
          <p:nvPr/>
        </p:nvSpPr>
        <p:spPr bwMode="blackWhite">
          <a:xfrm>
            <a:off x="1008063" y="4435475"/>
            <a:ext cx="1254125" cy="1095375"/>
          </a:xfrm>
          <a:prstGeom prst="rect">
            <a:avLst/>
          </a:prstGeom>
          <a:blipFill dpi="0" rotWithShape="1">
            <a:blip r:embed="rId3">
              <a:extLst/>
            </a:blip>
            <a:srcRect/>
            <a:stretch>
              <a:fillRect/>
            </a:stretch>
          </a:blipFill>
          <a:ln w="9525">
            <a:miter lim="800000"/>
            <a:headEnd/>
            <a:tailEnd/>
          </a:ln>
          <a:scene3d>
            <a:camera prst="legacyObliqueBottomRight"/>
            <a:lightRig rig="legacyFlat3" dir="b"/>
          </a:scene3d>
          <a:sp3d extrusionH="125400" prstMaterial="legacyMatte">
            <a:bevelT w="13500" h="13500" prst="angle"/>
            <a:bevelB w="13500" h="13500" prst="angle"/>
            <a:extrusionClr>
              <a:schemeClr val="bg1">
                <a:lumMod val="95000"/>
              </a:schemeClr>
            </a:extrusionClr>
          </a:sp3d>
        </p:spPr>
        <p:txBody>
          <a:bodyPr lIns="90488" tIns="44450" rIns="90488" bIns="44450" anchor="ctr">
            <a:flatTx/>
          </a:bodyPr>
          <a:lstStyle/>
          <a:p>
            <a:pPr algn="ctr" eaLnBrk="0" hangingPunct="0">
              <a:defRPr/>
            </a:pPr>
            <a:r>
              <a:rPr lang="en-US" b="1">
                <a:solidFill>
                  <a:srgbClr val="FFFFFF"/>
                </a:solidFill>
                <a:effectLst>
                  <a:outerShdw blurRad="38100" dist="38100" dir="2700000" algn="tl">
                    <a:srgbClr val="000000">
                      <a:alpha val="43137"/>
                    </a:srgbClr>
                  </a:outerShdw>
                </a:effectLst>
              </a:rPr>
              <a:t>Step 3</a:t>
            </a:r>
          </a:p>
        </p:txBody>
      </p:sp>
      <p:sp>
        <p:nvSpPr>
          <p:cNvPr id="7183" name="Rectangle 15"/>
          <p:cNvSpPr>
            <a:spLocks noChangeArrowheads="1"/>
          </p:cNvSpPr>
          <p:nvPr/>
        </p:nvSpPr>
        <p:spPr bwMode="blackWhite">
          <a:xfrm>
            <a:off x="2262188" y="4435475"/>
            <a:ext cx="5716587" cy="1095375"/>
          </a:xfrm>
          <a:prstGeom prst="rect">
            <a:avLst/>
          </a:prstGeom>
          <a:blipFill dpi="0" rotWithShape="1">
            <a:blip r:embed="rId4">
              <a:extLst/>
            </a:blip>
            <a:srcRect/>
            <a:stretch>
              <a:fillRect/>
            </a:stretch>
          </a:blipFill>
          <a:ln w="9525">
            <a:miter lim="800000"/>
            <a:headEnd/>
            <a:tailEnd/>
          </a:ln>
          <a:scene3d>
            <a:camera prst="legacyObliqueBottomRight"/>
            <a:lightRig rig="legacyFlat3" dir="b"/>
          </a:scene3d>
          <a:sp3d extrusionH="125400" prstMaterial="legacyMatte">
            <a:bevelT w="13500" h="13500" prst="angle"/>
            <a:bevelB w="13500" h="13500" prst="angle"/>
            <a:extrusionClr>
              <a:srgbClr val="F8F8F8"/>
            </a:extrusionClr>
          </a:sp3d>
        </p:spPr>
        <p:txBody>
          <a:bodyPr lIns="182880" tIns="44450" rIns="90488" bIns="44450" anchor="ctr">
            <a:flatTx/>
          </a:bodyPr>
          <a:lstStyle/>
          <a:p>
            <a:pPr eaLnBrk="0" hangingPunct="0">
              <a:defRPr/>
            </a:pPr>
            <a:r>
              <a:rPr lang="en-US" dirty="0">
                <a:effectLst>
                  <a:outerShdw blurRad="38100" dist="38100" dir="2700000" algn="tl">
                    <a:srgbClr val="000000">
                      <a:alpha val="43137"/>
                    </a:srgbClr>
                  </a:outerShdw>
                </a:effectLst>
              </a:rPr>
              <a:t>Determine whether the collective strength of all five competitive forces is conducive to earning attractive profits in the industry.</a:t>
            </a:r>
          </a:p>
        </p:txBody>
      </p:sp>
      <p:sp>
        <p:nvSpPr>
          <p:cNvPr id="37896"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3–</a:t>
            </a:r>
            <a:fld id="{EC5D1027-5137-4EB8-A77B-6851A6C83A92}" type="slidenum">
              <a:rPr lang="en-US" sz="1000" b="1">
                <a:latin typeface="Times New Roman" pitchFamily="18" charset="0"/>
              </a:rPr>
              <a:pPr algn="ctr"/>
              <a:t>13</a:t>
            </a:fld>
            <a:endParaRPr lang="en-US" sz="1000" b="1">
              <a:latin typeface="Times New Roman" pitchFamily="18" charset="0"/>
            </a:endParaRPr>
          </a:p>
        </p:txBody>
      </p:sp>
    </p:spTree>
  </p:cSld>
  <p:clrMapOvr>
    <a:masterClrMapping/>
  </p:clrMapOvr>
  <p:transition spd="slow">
    <p:cut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5613" y="263525"/>
            <a:ext cx="8212137" cy="1249363"/>
          </a:xfrm>
        </p:spPr>
        <p:txBody>
          <a:bodyPr/>
          <a:lstStyle/>
          <a:p>
            <a:pPr>
              <a:defRPr/>
            </a:pPr>
            <a:r>
              <a:rPr dirty="0" smtClean="0"/>
              <a:t>COMPETITIVE PRESSURES THAT INCREASE RIVALRY AMONG COMPETING SELLERS</a:t>
            </a:r>
          </a:p>
        </p:txBody>
      </p:sp>
      <p:sp>
        <p:nvSpPr>
          <p:cNvPr id="56323" name="Rectangle 3"/>
          <p:cNvSpPr>
            <a:spLocks noGrp="1" noChangeArrowheads="1"/>
          </p:cNvSpPr>
          <p:nvPr>
            <p:ph idx="1"/>
          </p:nvPr>
        </p:nvSpPr>
        <p:spPr>
          <a:xfrm>
            <a:off x="504825" y="1914525"/>
            <a:ext cx="8126413" cy="4502150"/>
          </a:xfrm>
        </p:spPr>
        <p:txBody>
          <a:bodyPr/>
          <a:lstStyle/>
          <a:p>
            <a:pPr>
              <a:defRPr/>
            </a:pPr>
            <a:r>
              <a:rPr sz="2400" dirty="0" smtClean="0"/>
              <a:t>Buyer demand is growing slowly or declining.</a:t>
            </a:r>
          </a:p>
          <a:p>
            <a:pPr>
              <a:defRPr/>
            </a:pPr>
            <a:r>
              <a:rPr sz="2400" dirty="0" smtClean="0"/>
              <a:t>It is becoming less costly for buyers to switch brands.</a:t>
            </a:r>
          </a:p>
          <a:p>
            <a:pPr>
              <a:defRPr/>
            </a:pPr>
            <a:r>
              <a:rPr sz="2400" dirty="0" smtClean="0"/>
              <a:t>Industry products are becoming less differentiated.</a:t>
            </a:r>
          </a:p>
          <a:p>
            <a:pPr>
              <a:defRPr/>
            </a:pPr>
            <a:r>
              <a:rPr sz="2400" dirty="0" smtClean="0"/>
              <a:t>There is unused production capacity, and\or products have high fixed costs or high storage costs.</a:t>
            </a:r>
          </a:p>
          <a:p>
            <a:pPr>
              <a:defRPr/>
            </a:pPr>
            <a:r>
              <a:rPr sz="2400" dirty="0" smtClean="0"/>
              <a:t>The number of competitors is increasing and\or they are becoming more equal in size and competitive strength.</a:t>
            </a:r>
          </a:p>
          <a:p>
            <a:pPr>
              <a:defRPr/>
            </a:pPr>
            <a:r>
              <a:rPr sz="2400" dirty="0" smtClean="0"/>
              <a:t>The diversity of competitors is increasing.</a:t>
            </a:r>
          </a:p>
          <a:p>
            <a:pPr>
              <a:defRPr/>
            </a:pPr>
            <a:r>
              <a:rPr sz="2400" dirty="0" smtClean="0"/>
              <a:t>High exit barriers keep firms from exiting the industry.</a:t>
            </a:r>
          </a:p>
        </p:txBody>
      </p:sp>
      <p:sp>
        <p:nvSpPr>
          <p:cNvPr id="39939"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3–</a:t>
            </a:r>
            <a:fld id="{29523113-8F28-4C46-92E9-596C36D54CB3}" type="slidenum">
              <a:rPr lang="en-US" sz="1000" b="1">
                <a:latin typeface="Times New Roman" pitchFamily="18" charset="0"/>
              </a:rPr>
              <a:pPr algn="ctr"/>
              <a:t>14</a:t>
            </a:fld>
            <a:endParaRPr lang="en-US" sz="1000" b="1">
              <a:latin typeface="Times New Roman" pitchFamily="18" charset="0"/>
            </a:endParaRPr>
          </a:p>
        </p:txBody>
      </p:sp>
    </p:spTree>
  </p:cSld>
  <p:clrMapOvr>
    <a:masterClrMapping/>
  </p:clrMapOvr>
  <p:transition spd="slow">
    <p:cut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6" descr="0304"/>
          <p:cNvPicPr>
            <a:picLocks noChangeAspect="1" noChangeArrowheads="1"/>
          </p:cNvPicPr>
          <p:nvPr/>
        </p:nvPicPr>
        <p:blipFill>
          <a:blip r:embed="rId3"/>
          <a:srcRect/>
          <a:stretch>
            <a:fillRect/>
          </a:stretch>
        </p:blipFill>
        <p:spPr bwMode="auto">
          <a:xfrm>
            <a:off x="1874838" y="298450"/>
            <a:ext cx="6088062" cy="6259513"/>
          </a:xfrm>
          <a:prstGeom prst="rect">
            <a:avLst/>
          </a:prstGeom>
          <a:noFill/>
          <a:ln w="9525">
            <a:noFill/>
            <a:miter lim="800000"/>
            <a:headEnd/>
            <a:tailEnd/>
          </a:ln>
        </p:spPr>
      </p:pic>
      <p:sp>
        <p:nvSpPr>
          <p:cNvPr id="41986" name="Text Box 3"/>
          <p:cNvSpPr txBox="1">
            <a:spLocks noChangeArrowheads="1"/>
          </p:cNvSpPr>
          <p:nvPr/>
        </p:nvSpPr>
        <p:spPr bwMode="auto">
          <a:xfrm>
            <a:off x="252413" y="409575"/>
            <a:ext cx="1687512" cy="369888"/>
          </a:xfrm>
          <a:prstGeom prst="rect">
            <a:avLst/>
          </a:prstGeom>
          <a:noFill/>
          <a:ln w="9525">
            <a:noFill/>
            <a:miter lim="800000"/>
            <a:headEnd/>
            <a:tailEnd/>
          </a:ln>
        </p:spPr>
        <p:txBody>
          <a:bodyPr lIns="0" rIns="0">
            <a:spAutoFit/>
          </a:bodyPr>
          <a:lstStyle/>
          <a:p>
            <a:pPr>
              <a:spcBef>
                <a:spcPct val="50000"/>
              </a:spcBef>
            </a:pPr>
            <a:r>
              <a:rPr lang="en-US" sz="1800" b="1">
                <a:solidFill>
                  <a:srgbClr val="CC6600"/>
                </a:solidFill>
              </a:rPr>
              <a:t>FIGURE 3.4</a:t>
            </a:r>
          </a:p>
        </p:txBody>
      </p:sp>
      <p:sp>
        <p:nvSpPr>
          <p:cNvPr id="41987" name="Line 4"/>
          <p:cNvSpPr>
            <a:spLocks noChangeShapeType="1"/>
          </p:cNvSpPr>
          <p:nvPr/>
        </p:nvSpPr>
        <p:spPr bwMode="auto">
          <a:xfrm>
            <a:off x="273050" y="1385888"/>
            <a:ext cx="2290763" cy="0"/>
          </a:xfrm>
          <a:prstGeom prst="line">
            <a:avLst/>
          </a:prstGeom>
          <a:noFill/>
          <a:ln w="57150">
            <a:solidFill>
              <a:srgbClr val="CC6600"/>
            </a:solidFill>
            <a:round/>
            <a:headEnd/>
            <a:tailEnd/>
          </a:ln>
        </p:spPr>
        <p:txBody>
          <a:bodyPr/>
          <a:lstStyle/>
          <a:p>
            <a:endParaRPr lang="en-US"/>
          </a:p>
        </p:txBody>
      </p:sp>
      <p:sp>
        <p:nvSpPr>
          <p:cNvPr id="41988" name="Text Box 3"/>
          <p:cNvSpPr txBox="1">
            <a:spLocks noChangeArrowheads="1"/>
          </p:cNvSpPr>
          <p:nvPr/>
        </p:nvSpPr>
        <p:spPr bwMode="auto">
          <a:xfrm>
            <a:off x="174625" y="728663"/>
            <a:ext cx="2606675" cy="641350"/>
          </a:xfrm>
          <a:prstGeom prst="rect">
            <a:avLst/>
          </a:prstGeom>
          <a:noFill/>
          <a:ln w="9525">
            <a:noFill/>
            <a:miter lim="800000"/>
            <a:headEnd/>
            <a:tailEnd/>
          </a:ln>
        </p:spPr>
        <p:txBody>
          <a:bodyPr>
            <a:spAutoFit/>
          </a:bodyPr>
          <a:lstStyle/>
          <a:p>
            <a:pPr>
              <a:spcBef>
                <a:spcPct val="50000"/>
              </a:spcBef>
            </a:pPr>
            <a:r>
              <a:rPr lang="en-US" sz="1800" b="1"/>
              <a:t>Factors Affecting the Strength of Rivalry</a:t>
            </a:r>
          </a:p>
        </p:txBody>
      </p:sp>
      <p:sp>
        <p:nvSpPr>
          <p:cNvPr id="41989"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3–</a:t>
            </a:r>
            <a:fld id="{87E4A66D-E349-4140-8229-86DA25897E95}" type="slidenum">
              <a:rPr lang="en-US" sz="1000" b="1">
                <a:latin typeface="Times New Roman" pitchFamily="18" charset="0"/>
              </a:rPr>
              <a:pPr algn="ctr"/>
              <a:t>15</a:t>
            </a:fld>
            <a:endParaRPr lang="en-US" sz="1000" b="1">
              <a:latin typeface="Times New Roman" pitchFamily="18" charset="0"/>
            </a:endParaRPr>
          </a:p>
        </p:txBody>
      </p:sp>
    </p:spTree>
  </p:cSld>
  <p:clrMapOvr>
    <a:masterClrMapping/>
  </p:clrMapOvr>
  <p:transition spd="slow">
    <p:cut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 Box 3"/>
          <p:cNvSpPr txBox="1">
            <a:spLocks noChangeArrowheads="1"/>
          </p:cNvSpPr>
          <p:nvPr/>
        </p:nvSpPr>
        <p:spPr bwMode="auto">
          <a:xfrm>
            <a:off x="273050" y="409575"/>
            <a:ext cx="1630363" cy="369888"/>
          </a:xfrm>
          <a:prstGeom prst="rect">
            <a:avLst/>
          </a:prstGeom>
          <a:noFill/>
          <a:ln w="9525">
            <a:noFill/>
            <a:miter lim="800000"/>
            <a:headEnd/>
            <a:tailEnd/>
          </a:ln>
        </p:spPr>
        <p:txBody>
          <a:bodyPr>
            <a:spAutoFit/>
          </a:bodyPr>
          <a:lstStyle/>
          <a:p>
            <a:pPr>
              <a:spcBef>
                <a:spcPct val="50000"/>
              </a:spcBef>
              <a:defRPr/>
            </a:pPr>
            <a:r>
              <a:rPr lang="en-US" sz="1800" b="1" dirty="0">
                <a:solidFill>
                  <a:schemeClr val="accent5">
                    <a:lumMod val="50000"/>
                  </a:schemeClr>
                </a:solidFill>
              </a:rPr>
              <a:t>TABLE 3.2</a:t>
            </a:r>
          </a:p>
        </p:txBody>
      </p:sp>
      <p:sp>
        <p:nvSpPr>
          <p:cNvPr id="44034" name="Text Box 3"/>
          <p:cNvSpPr txBox="1">
            <a:spLocks noChangeArrowheads="1"/>
          </p:cNvSpPr>
          <p:nvPr/>
        </p:nvSpPr>
        <p:spPr bwMode="auto">
          <a:xfrm>
            <a:off x="1827213" y="406400"/>
            <a:ext cx="6580187" cy="366713"/>
          </a:xfrm>
          <a:prstGeom prst="rect">
            <a:avLst/>
          </a:prstGeom>
          <a:noFill/>
          <a:ln w="9525">
            <a:noFill/>
            <a:miter lim="800000"/>
            <a:headEnd/>
            <a:tailEnd/>
          </a:ln>
        </p:spPr>
        <p:txBody>
          <a:bodyPr>
            <a:spAutoFit/>
          </a:bodyPr>
          <a:lstStyle/>
          <a:p>
            <a:pPr>
              <a:spcBef>
                <a:spcPct val="50000"/>
              </a:spcBef>
            </a:pPr>
            <a:r>
              <a:rPr lang="en-US" sz="1800" b="1"/>
              <a:t>Common “Weapons” for Competing with Rivals</a:t>
            </a:r>
          </a:p>
        </p:txBody>
      </p:sp>
      <p:graphicFrame>
        <p:nvGraphicFramePr>
          <p:cNvPr id="42026" name="Group 42"/>
          <p:cNvGraphicFramePr>
            <a:graphicFrameLocks noGrp="1"/>
          </p:cNvGraphicFramePr>
          <p:nvPr/>
        </p:nvGraphicFramePr>
        <p:xfrm>
          <a:off x="307975" y="927100"/>
          <a:ext cx="8326438" cy="5248275"/>
        </p:xfrm>
        <a:graphic>
          <a:graphicData uri="http://schemas.openxmlformats.org/drawingml/2006/table">
            <a:tbl>
              <a:tblPr/>
              <a:tblGrid>
                <a:gridCol w="3221038"/>
                <a:gridCol w="5105400"/>
              </a:tblGrid>
              <a:tr h="461963">
                <a:tc>
                  <a:txBody>
                    <a:bodyPr/>
                    <a:lstStyle/>
                    <a:p>
                      <a:pPr marL="0" marR="0" lvl="0" indent="0" algn="l" defTabSz="914400" rtl="0" eaLnBrk="1" fontAlgn="b" latinLnBrk="0" hangingPunct="1">
                        <a:lnSpc>
                          <a:spcPct val="100000"/>
                        </a:lnSpc>
                        <a:spcBef>
                          <a:spcPct val="0"/>
                        </a:spcBef>
                        <a:spcAft>
                          <a:spcPct val="0"/>
                        </a:spcAft>
                        <a:buClrTx/>
                        <a:buSzPct val="100000"/>
                        <a:buFont typeface="Arial" charset="0"/>
                        <a:buNone/>
                        <a:tabLst/>
                      </a:pPr>
                      <a:r>
                        <a:rPr kumimoji="0" lang="en-US" sz="1800" b="1" i="0" u="none" strike="noStrike" cap="none" normalizeH="0" baseline="0" dirty="0" smtClean="0">
                          <a:ln>
                            <a:noFill/>
                          </a:ln>
                          <a:solidFill>
                            <a:schemeClr val="bg1"/>
                          </a:solidFill>
                          <a:effectLst>
                            <a:outerShdw blurRad="38100" dist="38100" dir="2700000" algn="tl">
                              <a:srgbClr val="000000"/>
                            </a:outerShdw>
                          </a:effectLst>
                          <a:latin typeface="Arial" charset="0"/>
                        </a:rPr>
                        <a:t>Competitive Weapons</a:t>
                      </a:r>
                    </a:p>
                  </a:txBody>
                  <a:tcPr marT="91440" marB="91440"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blipFill dpi="0" rotWithShape="1">
                      <a:blip r:embed="rId3">
                        <a:extLst/>
                      </a:blip>
                      <a:srcRect/>
                      <a:stretch>
                        <a:fillRect/>
                      </a:stretch>
                    </a:blipFill>
                  </a:tcPr>
                </a:tc>
                <a:tc>
                  <a:txBody>
                    <a:bodyPr/>
                    <a:lstStyle/>
                    <a:p>
                      <a:pPr marL="0" marR="0" lvl="0" indent="0" algn="l" defTabSz="914400" rtl="0" eaLnBrk="1" fontAlgn="b" latinLnBrk="0" hangingPunct="1">
                        <a:lnSpc>
                          <a:spcPct val="100000"/>
                        </a:lnSpc>
                        <a:spcBef>
                          <a:spcPct val="0"/>
                        </a:spcBef>
                        <a:spcAft>
                          <a:spcPct val="0"/>
                        </a:spcAft>
                        <a:buClrTx/>
                        <a:buSzPct val="100000"/>
                        <a:buFont typeface="Arial" charset="0"/>
                        <a:buNone/>
                        <a:tabLst/>
                      </a:pPr>
                      <a:r>
                        <a:rPr kumimoji="0" lang="en-US" sz="1800" b="1" i="0" u="none" strike="noStrike" cap="none" normalizeH="0" baseline="0" dirty="0" smtClean="0">
                          <a:ln>
                            <a:noFill/>
                          </a:ln>
                          <a:solidFill>
                            <a:schemeClr val="bg1"/>
                          </a:solidFill>
                          <a:effectLst>
                            <a:outerShdw blurRad="38100" dist="38100" dir="2700000" algn="tl">
                              <a:srgbClr val="000000"/>
                            </a:outerShdw>
                          </a:effectLst>
                          <a:latin typeface="Arial" charset="0"/>
                        </a:rPr>
                        <a:t>Primary Effects</a:t>
                      </a:r>
                    </a:p>
                  </a:txBody>
                  <a:tcPr marT="91440" marB="91440"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blipFill dpi="0" rotWithShape="1">
                      <a:blip r:embed="rId3">
                        <a:extLst/>
                      </a:blip>
                      <a:srcRect/>
                      <a:stretch>
                        <a:fillRect/>
                      </a:stretch>
                    </a:blipFill>
                  </a:tcPr>
                </a:tc>
              </a:tr>
              <a:tr h="180975">
                <a:tc>
                  <a:txBody>
                    <a:bodyPr/>
                    <a:lstStyle/>
                    <a:p>
                      <a:pPr marL="0" marR="0" lvl="0" indent="0" algn="l" defTabSz="914400" rtl="0" eaLnBrk="1" fontAlgn="b" latinLnBrk="0" hangingPunct="1">
                        <a:lnSpc>
                          <a:spcPct val="100000"/>
                        </a:lnSpc>
                        <a:spcBef>
                          <a:spcPct val="0"/>
                        </a:spcBef>
                        <a:spcAft>
                          <a:spcPct val="0"/>
                        </a:spcAft>
                        <a:buClrTx/>
                        <a:buSzPct val="100000"/>
                        <a:buFont typeface="Arial" charset="0"/>
                        <a:buNone/>
                        <a:tabLst/>
                      </a:pPr>
                      <a:r>
                        <a:rPr kumimoji="0" lang="en-US" sz="1200" b="1" i="0" u="none" strike="noStrike" cap="none" normalizeH="0" baseline="0" dirty="0" smtClean="0">
                          <a:ln>
                            <a:noFill/>
                          </a:ln>
                          <a:solidFill>
                            <a:schemeClr val="tx1"/>
                          </a:solidFill>
                          <a:effectLst/>
                          <a:latin typeface="Arial" charset="0"/>
                          <a:cs typeface="Arial" charset="0"/>
                        </a:rPr>
                        <a:t>Price discounting, clearance sales</a:t>
                      </a:r>
                      <a:endParaRPr kumimoji="0" lang="en-US" sz="1200" b="1" i="0" u="none" strike="noStrike" cap="none" normalizeH="0" baseline="0" dirty="0" smtClean="0">
                        <a:ln>
                          <a:noFill/>
                        </a:ln>
                        <a:solidFill>
                          <a:schemeClr val="tx1"/>
                        </a:solidFill>
                        <a:effectLst/>
                        <a:latin typeface="Arial" charset="0"/>
                      </a:endParaRP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Pct val="100000"/>
                        <a:buFont typeface="Arial" charset="0"/>
                        <a:buNone/>
                        <a:tabLst/>
                      </a:pPr>
                      <a:r>
                        <a:rPr kumimoji="0" lang="en-US" sz="1200" b="0" i="0" u="none" strike="noStrike" cap="none" normalizeH="0" baseline="0" dirty="0" smtClean="0">
                          <a:ln>
                            <a:noFill/>
                          </a:ln>
                          <a:solidFill>
                            <a:schemeClr val="tx1"/>
                          </a:solidFill>
                          <a:effectLst/>
                          <a:latin typeface="Arial" charset="0"/>
                          <a:cs typeface="Arial" charset="0"/>
                        </a:rPr>
                        <a:t>Lowers price (</a:t>
                      </a:r>
                      <a:r>
                        <a:rPr kumimoji="0" lang="en-US" sz="1200" b="0" i="1" u="none" strike="noStrike" cap="none" normalizeH="0" baseline="0" dirty="0" smtClean="0">
                          <a:ln>
                            <a:noFill/>
                          </a:ln>
                          <a:solidFill>
                            <a:schemeClr val="tx1"/>
                          </a:solidFill>
                          <a:effectLst/>
                          <a:latin typeface="Arial" charset="0"/>
                          <a:cs typeface="Arial" charset="0"/>
                        </a:rPr>
                        <a:t>P</a:t>
                      </a:r>
                      <a:r>
                        <a:rPr kumimoji="0" lang="en-US" sz="1200" b="0" i="0" u="none" strike="noStrike" cap="none" normalizeH="0" baseline="0" dirty="0" smtClean="0">
                          <a:ln>
                            <a:noFill/>
                          </a:ln>
                          <a:solidFill>
                            <a:schemeClr val="tx1"/>
                          </a:solidFill>
                          <a:effectLst/>
                          <a:latin typeface="Arial" charset="0"/>
                          <a:cs typeface="Arial" charset="0"/>
                        </a:rPr>
                        <a:t>), acts to boost total sales volume and market share, lowers profit margins per unit sold when price cuts are big and/or increases in sales volume are relatively small </a:t>
                      </a:r>
                      <a:endParaRPr kumimoji="0" lang="en-US" sz="1200" b="0" i="0" u="none" strike="noStrike" cap="none" normalizeH="0" baseline="0" dirty="0" smtClean="0">
                        <a:ln>
                          <a:noFill/>
                        </a:ln>
                        <a:solidFill>
                          <a:schemeClr val="tx1"/>
                        </a:solidFill>
                        <a:effectLst/>
                        <a:latin typeface="Arial" charset="0"/>
                      </a:endParaRP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488950">
                <a:tc>
                  <a:txBody>
                    <a:bodyPr/>
                    <a:lstStyle/>
                    <a:p>
                      <a:pPr marL="0" marR="0" lvl="0" indent="0" algn="l" defTabSz="914400" rtl="0" eaLnBrk="1" fontAlgn="b" latinLnBrk="0" hangingPunct="1">
                        <a:lnSpc>
                          <a:spcPct val="100000"/>
                        </a:lnSpc>
                        <a:spcBef>
                          <a:spcPct val="0"/>
                        </a:spcBef>
                        <a:spcAft>
                          <a:spcPct val="0"/>
                        </a:spcAft>
                        <a:buClrTx/>
                        <a:buSzPct val="100000"/>
                        <a:buFont typeface="Arial" charset="0"/>
                        <a:buNone/>
                        <a:tabLst/>
                      </a:pPr>
                      <a:r>
                        <a:rPr kumimoji="0" lang="en-US" sz="1200" b="1" i="0" u="none" strike="noStrike" cap="none" normalizeH="0" baseline="0" smtClean="0">
                          <a:ln>
                            <a:noFill/>
                          </a:ln>
                          <a:solidFill>
                            <a:schemeClr val="tx1"/>
                          </a:solidFill>
                          <a:effectLst/>
                          <a:latin typeface="Arial" charset="0"/>
                          <a:cs typeface="Arial" charset="0"/>
                        </a:rPr>
                        <a:t>Couponing, advertising items on sale </a:t>
                      </a:r>
                      <a:endParaRPr kumimoji="0" lang="en-US" sz="1200" b="1" i="0" u="none" strike="noStrike" cap="none" normalizeH="0" baseline="0" smtClean="0">
                        <a:ln>
                          <a:noFill/>
                        </a:ln>
                        <a:solidFill>
                          <a:schemeClr val="tx1"/>
                        </a:solidFill>
                        <a:effectLst/>
                        <a:latin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Pct val="100000"/>
                        <a:buFont typeface="Arial" charset="0"/>
                        <a:buNone/>
                        <a:tabLst/>
                      </a:pPr>
                      <a:r>
                        <a:rPr kumimoji="0" lang="en-US" sz="1200" b="0" i="0" u="none" strike="noStrike" cap="none" normalizeH="0" baseline="0" dirty="0" smtClean="0">
                          <a:ln>
                            <a:noFill/>
                          </a:ln>
                          <a:solidFill>
                            <a:schemeClr val="tx1"/>
                          </a:solidFill>
                          <a:effectLst/>
                          <a:latin typeface="Arial" charset="0"/>
                          <a:cs typeface="Arial" charset="0"/>
                        </a:rPr>
                        <a:t>Acts to increase unit sales volume and total revenues, lowers price (</a:t>
                      </a:r>
                      <a:r>
                        <a:rPr kumimoji="0" lang="en-US" sz="1200" b="0" i="1" u="none" strike="noStrike" cap="none" normalizeH="0" baseline="0" dirty="0" smtClean="0">
                          <a:ln>
                            <a:noFill/>
                          </a:ln>
                          <a:solidFill>
                            <a:schemeClr val="tx1"/>
                          </a:solidFill>
                          <a:effectLst/>
                          <a:latin typeface="Arial" charset="0"/>
                          <a:cs typeface="Arial" charset="0"/>
                        </a:rPr>
                        <a:t>P</a:t>
                      </a:r>
                      <a:r>
                        <a:rPr kumimoji="0" lang="en-US" sz="1200" b="0" i="0" u="none" strike="noStrike" cap="none" normalizeH="0" baseline="0" dirty="0" smtClean="0">
                          <a:ln>
                            <a:noFill/>
                          </a:ln>
                          <a:solidFill>
                            <a:schemeClr val="tx1"/>
                          </a:solidFill>
                          <a:effectLst/>
                          <a:latin typeface="Arial" charset="0"/>
                          <a:cs typeface="Arial" charset="0"/>
                        </a:rPr>
                        <a:t>), increases unit costs (</a:t>
                      </a:r>
                      <a:r>
                        <a:rPr kumimoji="0" lang="en-US" sz="1200" b="0" i="1" u="none" strike="noStrike" cap="none" normalizeH="0" baseline="0" dirty="0" smtClean="0">
                          <a:ln>
                            <a:noFill/>
                          </a:ln>
                          <a:solidFill>
                            <a:schemeClr val="tx1"/>
                          </a:solidFill>
                          <a:effectLst/>
                          <a:latin typeface="Arial" charset="0"/>
                          <a:cs typeface="Arial" charset="0"/>
                        </a:rPr>
                        <a:t>C</a:t>
                      </a:r>
                      <a:r>
                        <a:rPr kumimoji="0" lang="en-US" sz="1200" b="0" i="0" u="none" strike="noStrike" cap="none" normalizeH="0" baseline="0" dirty="0" smtClean="0">
                          <a:ln>
                            <a:noFill/>
                          </a:ln>
                          <a:solidFill>
                            <a:schemeClr val="tx1"/>
                          </a:solidFill>
                          <a:effectLst/>
                          <a:latin typeface="Arial" charset="0"/>
                          <a:cs typeface="Arial" charset="0"/>
                        </a:rPr>
                        <a:t>), may lower profit margins per unit sold (</a:t>
                      </a:r>
                      <a:r>
                        <a:rPr kumimoji="0" lang="en-US" sz="1200" b="0" i="1" u="none" strike="noStrike" cap="none" normalizeH="0" baseline="0" dirty="0" smtClean="0">
                          <a:ln>
                            <a:noFill/>
                          </a:ln>
                          <a:solidFill>
                            <a:schemeClr val="tx1"/>
                          </a:solidFill>
                          <a:effectLst/>
                          <a:latin typeface="Arial" charset="0"/>
                          <a:cs typeface="Arial" charset="0"/>
                        </a:rPr>
                        <a:t>P – C</a:t>
                      </a:r>
                      <a:r>
                        <a:rPr kumimoji="0" lang="en-US" sz="1200" b="0" i="0" u="none" strike="noStrike" cap="none" normalizeH="0" baseline="0" dirty="0" smtClean="0">
                          <a:ln>
                            <a:noFill/>
                          </a:ln>
                          <a:solidFill>
                            <a:schemeClr val="tx1"/>
                          </a:solidFill>
                          <a:effectLst/>
                          <a:latin typeface="Arial" charset="0"/>
                          <a:cs typeface="Arial" charset="0"/>
                        </a:rPr>
                        <a:t>) </a:t>
                      </a:r>
                      <a:endParaRPr kumimoji="0" lang="en-US" sz="1200" b="0" i="0" u="none" strike="noStrike" cap="none" normalizeH="0" baseline="0" dirty="0" smtClean="0">
                        <a:ln>
                          <a:noFill/>
                        </a:ln>
                        <a:solidFill>
                          <a:schemeClr val="tx1"/>
                        </a:solidFill>
                        <a:effectLst/>
                        <a:latin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 latinLnBrk="0" hangingPunct="1">
                        <a:lnSpc>
                          <a:spcPct val="100000"/>
                        </a:lnSpc>
                        <a:spcBef>
                          <a:spcPct val="0"/>
                        </a:spcBef>
                        <a:spcAft>
                          <a:spcPct val="0"/>
                        </a:spcAft>
                        <a:buClrTx/>
                        <a:buSzPct val="100000"/>
                        <a:buFont typeface="Arial" charset="0"/>
                        <a:buNone/>
                        <a:tabLst/>
                      </a:pPr>
                      <a:r>
                        <a:rPr kumimoji="0" lang="en-US" sz="1200" b="1" i="0" u="none" strike="noStrike" cap="none" normalizeH="0" baseline="0" dirty="0" smtClean="0">
                          <a:ln>
                            <a:noFill/>
                          </a:ln>
                          <a:solidFill>
                            <a:schemeClr val="tx1"/>
                          </a:solidFill>
                          <a:effectLst/>
                          <a:latin typeface="Arial" charset="0"/>
                          <a:cs typeface="Arial" charset="0"/>
                        </a:rPr>
                        <a:t>Advertising product or service </a:t>
                      </a:r>
                      <a:endParaRPr kumimoji="0" lang="en-US" sz="1200" b="1" i="0" u="none" strike="noStrike" cap="none" normalizeH="0" baseline="0" dirty="0" smtClean="0">
                        <a:ln>
                          <a:noFill/>
                        </a:ln>
                        <a:solidFill>
                          <a:schemeClr val="tx1"/>
                        </a:solidFill>
                        <a:effectLst/>
                        <a:latin typeface="Arial" charset="0"/>
                      </a:endParaRPr>
                    </a:p>
                    <a:p>
                      <a:pPr marL="0" marR="0" lvl="0" indent="0" algn="l" defTabSz="914400" rtl="0" eaLnBrk="1" fontAlgn="b" latinLnBrk="0" hangingPunct="1">
                        <a:lnSpc>
                          <a:spcPct val="100000"/>
                        </a:lnSpc>
                        <a:spcBef>
                          <a:spcPct val="0"/>
                        </a:spcBef>
                        <a:spcAft>
                          <a:spcPct val="0"/>
                        </a:spcAft>
                        <a:buClrTx/>
                        <a:buSzPct val="100000"/>
                        <a:buFont typeface="Arial" charset="0"/>
                        <a:buNone/>
                        <a:tabLst/>
                      </a:pPr>
                      <a:r>
                        <a:rPr kumimoji="0" lang="en-US" sz="1200" b="1" i="0" u="none" strike="noStrike" cap="none" normalizeH="0" baseline="0" dirty="0" smtClean="0">
                          <a:ln>
                            <a:noFill/>
                          </a:ln>
                          <a:solidFill>
                            <a:schemeClr val="tx1"/>
                          </a:solidFill>
                          <a:effectLst/>
                          <a:latin typeface="Arial" charset="0"/>
                          <a:cs typeface="Arial" charset="0"/>
                        </a:rPr>
                        <a:t>characteristics, using ads to enhance </a:t>
                      </a:r>
                      <a:br>
                        <a:rPr kumimoji="0" lang="en-US" sz="1200" b="1" i="0" u="none" strike="noStrike" cap="none" normalizeH="0" baseline="0" dirty="0" smtClean="0">
                          <a:ln>
                            <a:noFill/>
                          </a:ln>
                          <a:solidFill>
                            <a:schemeClr val="tx1"/>
                          </a:solidFill>
                          <a:effectLst/>
                          <a:latin typeface="Arial" charset="0"/>
                          <a:cs typeface="Arial" charset="0"/>
                        </a:rPr>
                      </a:br>
                      <a:r>
                        <a:rPr kumimoji="0" lang="en-US" sz="1200" b="1" i="0" u="none" strike="noStrike" cap="none" normalizeH="0" baseline="0" dirty="0" smtClean="0">
                          <a:ln>
                            <a:noFill/>
                          </a:ln>
                          <a:solidFill>
                            <a:schemeClr val="tx1"/>
                          </a:solidFill>
                          <a:effectLst/>
                          <a:latin typeface="Arial" charset="0"/>
                          <a:cs typeface="Arial" charset="0"/>
                        </a:rPr>
                        <a:t>a company’s image</a:t>
                      </a:r>
                      <a:endParaRPr kumimoji="0" lang="en-US" sz="1200" b="1" i="0" u="none" strike="noStrike" cap="none" normalizeH="0" baseline="0" dirty="0" smtClean="0">
                        <a:ln>
                          <a:noFill/>
                        </a:ln>
                        <a:solidFill>
                          <a:schemeClr val="tx1"/>
                        </a:solidFill>
                        <a:effectLst/>
                        <a:latin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Pct val="100000"/>
                        <a:buFont typeface="Arial" charset="0"/>
                        <a:buNone/>
                        <a:tabLst/>
                      </a:pPr>
                      <a:r>
                        <a:rPr kumimoji="0" lang="en-US" sz="1200" b="0" i="0" u="none" strike="noStrike" cap="none" normalizeH="0" baseline="0" dirty="0" smtClean="0">
                          <a:ln>
                            <a:noFill/>
                          </a:ln>
                          <a:solidFill>
                            <a:schemeClr val="tx1"/>
                          </a:solidFill>
                          <a:effectLst/>
                          <a:latin typeface="Arial" charset="0"/>
                          <a:cs typeface="Arial" charset="0"/>
                        </a:rPr>
                        <a:t>Boosts buyer demand, increases product differentiation and perceived value (</a:t>
                      </a:r>
                      <a:r>
                        <a:rPr kumimoji="0" lang="en-US" sz="1200" b="0" i="1" u="none" strike="noStrike" cap="none" normalizeH="0" baseline="0" dirty="0" smtClean="0">
                          <a:ln>
                            <a:noFill/>
                          </a:ln>
                          <a:solidFill>
                            <a:schemeClr val="tx1"/>
                          </a:solidFill>
                          <a:effectLst/>
                          <a:latin typeface="Arial" charset="0"/>
                          <a:cs typeface="Arial" charset="0"/>
                        </a:rPr>
                        <a:t>V</a:t>
                      </a:r>
                      <a:r>
                        <a:rPr kumimoji="0" lang="en-US" sz="1200" b="0" i="0" u="none" strike="noStrike" cap="none" normalizeH="0" baseline="0" dirty="0" smtClean="0">
                          <a:ln>
                            <a:noFill/>
                          </a:ln>
                          <a:solidFill>
                            <a:schemeClr val="tx1"/>
                          </a:solidFill>
                          <a:effectLst/>
                          <a:latin typeface="Arial" charset="0"/>
                          <a:cs typeface="Arial" charset="0"/>
                        </a:rPr>
                        <a:t>), acts to increase total sales volume and market share, may increase unit costs (</a:t>
                      </a:r>
                      <a:r>
                        <a:rPr kumimoji="0" lang="en-US" sz="1200" b="0" i="1" u="none" strike="noStrike" cap="none" normalizeH="0" baseline="0" dirty="0" smtClean="0">
                          <a:ln>
                            <a:noFill/>
                          </a:ln>
                          <a:solidFill>
                            <a:schemeClr val="tx1"/>
                          </a:solidFill>
                          <a:effectLst/>
                          <a:latin typeface="Arial" charset="0"/>
                          <a:cs typeface="Arial" charset="0"/>
                        </a:rPr>
                        <a:t>C</a:t>
                      </a:r>
                      <a:r>
                        <a:rPr kumimoji="0" lang="en-US" sz="1200" b="0" i="0" u="none" strike="noStrike" cap="none" normalizeH="0" baseline="0" dirty="0" smtClean="0">
                          <a:ln>
                            <a:noFill/>
                          </a:ln>
                          <a:solidFill>
                            <a:schemeClr val="tx1"/>
                          </a:solidFill>
                          <a:effectLst/>
                          <a:latin typeface="Arial" charset="0"/>
                          <a:cs typeface="Arial" charset="0"/>
                        </a:rPr>
                        <a:t>) and/or lower profit margins per unit sold</a:t>
                      </a:r>
                      <a:endParaRPr kumimoji="0" lang="en-US" sz="1200" b="0" i="0" u="none" strike="noStrike" cap="none" normalizeH="0" baseline="0" dirty="0" smtClean="0">
                        <a:ln>
                          <a:noFill/>
                        </a:ln>
                        <a:solidFill>
                          <a:schemeClr val="tx1"/>
                        </a:solidFill>
                        <a:effectLst/>
                        <a:latin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 latinLnBrk="0" hangingPunct="1">
                        <a:lnSpc>
                          <a:spcPct val="100000"/>
                        </a:lnSpc>
                        <a:spcBef>
                          <a:spcPct val="0"/>
                        </a:spcBef>
                        <a:spcAft>
                          <a:spcPct val="0"/>
                        </a:spcAft>
                        <a:buClrTx/>
                        <a:buSzPct val="100000"/>
                        <a:buFont typeface="Arial" charset="0"/>
                        <a:buNone/>
                        <a:tabLst/>
                      </a:pPr>
                      <a:r>
                        <a:rPr kumimoji="0" lang="en-US" sz="1200" b="1" i="0" u="none" strike="noStrike" cap="none" normalizeH="0" baseline="0" smtClean="0">
                          <a:ln>
                            <a:noFill/>
                          </a:ln>
                          <a:solidFill>
                            <a:schemeClr val="tx1"/>
                          </a:solidFill>
                          <a:effectLst/>
                          <a:latin typeface="Arial" charset="0"/>
                        </a:rPr>
                        <a:t>Innovating to improve product </a:t>
                      </a:r>
                    </a:p>
                    <a:p>
                      <a:pPr marL="0" marR="0" lvl="0" indent="0" algn="l" defTabSz="914400" rtl="0" eaLnBrk="1" fontAlgn="b" latinLnBrk="0" hangingPunct="1">
                        <a:lnSpc>
                          <a:spcPct val="100000"/>
                        </a:lnSpc>
                        <a:spcBef>
                          <a:spcPct val="0"/>
                        </a:spcBef>
                        <a:spcAft>
                          <a:spcPct val="0"/>
                        </a:spcAft>
                        <a:buClrTx/>
                        <a:buSzPct val="100000"/>
                        <a:buFont typeface="Arial" charset="0"/>
                        <a:buNone/>
                        <a:tabLst/>
                      </a:pPr>
                      <a:r>
                        <a:rPr kumimoji="0" lang="en-US" sz="1200" b="1" i="0" u="none" strike="noStrike" cap="none" normalizeH="0" baseline="0" smtClean="0">
                          <a:ln>
                            <a:noFill/>
                          </a:ln>
                          <a:solidFill>
                            <a:schemeClr val="tx1"/>
                          </a:solidFill>
                          <a:effectLst/>
                          <a:latin typeface="Arial" charset="0"/>
                        </a:rPr>
                        <a:t>performance and quality</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Arial" charset="0"/>
                        <a:buNone/>
                        <a:tabLst/>
                      </a:pPr>
                      <a:r>
                        <a:rPr kumimoji="0" lang="en-US" sz="1200" b="0" i="0" u="none" strike="noStrike" cap="none" normalizeH="0" baseline="0" dirty="0" smtClean="0">
                          <a:ln>
                            <a:noFill/>
                          </a:ln>
                          <a:solidFill>
                            <a:schemeClr val="tx1"/>
                          </a:solidFill>
                          <a:effectLst/>
                          <a:latin typeface="Arial" charset="0"/>
                        </a:rPr>
                        <a:t>Acts to increase product differentiation and value (</a:t>
                      </a:r>
                      <a:r>
                        <a:rPr kumimoji="0" lang="en-US" sz="1200" b="0" i="1" u="none" strike="noStrike" cap="none" normalizeH="0" baseline="0" dirty="0" smtClean="0">
                          <a:ln>
                            <a:noFill/>
                          </a:ln>
                          <a:solidFill>
                            <a:schemeClr val="tx1"/>
                          </a:solidFill>
                          <a:effectLst/>
                          <a:latin typeface="Arial" charset="0"/>
                        </a:rPr>
                        <a:t>V</a:t>
                      </a:r>
                      <a:r>
                        <a:rPr kumimoji="0" lang="en-US" sz="1200" b="0" i="0" u="none" strike="noStrike" cap="none" normalizeH="0" baseline="0" dirty="0" smtClean="0">
                          <a:ln>
                            <a:noFill/>
                          </a:ln>
                          <a:solidFill>
                            <a:schemeClr val="tx1"/>
                          </a:solidFill>
                          <a:effectLst/>
                          <a:latin typeface="Arial" charset="0"/>
                        </a:rPr>
                        <a:t>), boosts buyer demand, acts to boost total sales volume, likely to increase unit costs (</a:t>
                      </a:r>
                      <a:r>
                        <a:rPr kumimoji="0" lang="en-US" sz="1200" b="0" i="1" u="none" strike="noStrike" cap="none" normalizeH="0" baseline="0" dirty="0" smtClean="0">
                          <a:ln>
                            <a:noFill/>
                          </a:ln>
                          <a:solidFill>
                            <a:schemeClr val="tx1"/>
                          </a:solidFill>
                          <a:effectLst/>
                          <a:latin typeface="Arial" charset="0"/>
                        </a:rPr>
                        <a:t>C</a:t>
                      </a:r>
                      <a:r>
                        <a:rPr kumimoji="0" lang="en-US" sz="1200" b="0" i="0" u="none" strike="noStrike" cap="none" normalizeH="0" baseline="0" dirty="0" smtClean="0">
                          <a:ln>
                            <a:noFill/>
                          </a:ln>
                          <a:solidFill>
                            <a:schemeClr val="tx1"/>
                          </a:solidFill>
                          <a:effectLst/>
                          <a:latin typeface="Arial" charset="0"/>
                        </a:rPr>
                        <a:t>)</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 latinLnBrk="0" hangingPunct="1">
                        <a:lnSpc>
                          <a:spcPct val="100000"/>
                        </a:lnSpc>
                        <a:spcBef>
                          <a:spcPct val="0"/>
                        </a:spcBef>
                        <a:spcAft>
                          <a:spcPct val="0"/>
                        </a:spcAft>
                        <a:buClrTx/>
                        <a:buSzPct val="100000"/>
                        <a:buFont typeface="Arial" charset="0"/>
                        <a:buNone/>
                        <a:tabLst/>
                      </a:pPr>
                      <a:r>
                        <a:rPr kumimoji="0" lang="en-US" sz="1200" b="1" i="0" u="none" strike="noStrike" cap="none" normalizeH="0" baseline="0" smtClean="0">
                          <a:ln>
                            <a:noFill/>
                          </a:ln>
                          <a:solidFill>
                            <a:schemeClr val="tx1"/>
                          </a:solidFill>
                          <a:effectLst/>
                          <a:latin typeface="Arial" charset="0"/>
                          <a:cs typeface="Arial" charset="0"/>
                        </a:rPr>
                        <a:t>Introducing new or improved features, increasing the number of styles or models to provide greater product selection </a:t>
                      </a:r>
                      <a:endParaRPr kumimoji="0" lang="en-US" sz="1200" b="1" i="0" u="none" strike="noStrike" cap="none" normalizeH="0" baseline="0" smtClean="0">
                        <a:ln>
                          <a:noFill/>
                        </a:ln>
                        <a:solidFill>
                          <a:schemeClr val="tx1"/>
                        </a:solidFill>
                        <a:effectLst/>
                        <a:latin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Pct val="100000"/>
                        <a:buFont typeface="Arial" charset="0"/>
                        <a:buNone/>
                        <a:tabLst/>
                      </a:pPr>
                      <a:r>
                        <a:rPr kumimoji="0" lang="en-US" sz="1200" b="0" i="0" u="none" strike="noStrike" cap="none" normalizeH="0" baseline="0" dirty="0" smtClean="0">
                          <a:ln>
                            <a:noFill/>
                          </a:ln>
                          <a:solidFill>
                            <a:schemeClr val="tx1"/>
                          </a:solidFill>
                          <a:effectLst/>
                          <a:latin typeface="Arial" charset="0"/>
                          <a:cs typeface="Arial" charset="0"/>
                        </a:rPr>
                        <a:t>Acts to increase product differentiation and value (</a:t>
                      </a:r>
                      <a:r>
                        <a:rPr kumimoji="0" lang="en-US" sz="1200" b="0" i="1" u="none" strike="noStrike" cap="none" normalizeH="0" baseline="0" dirty="0" smtClean="0">
                          <a:ln>
                            <a:noFill/>
                          </a:ln>
                          <a:solidFill>
                            <a:schemeClr val="tx1"/>
                          </a:solidFill>
                          <a:effectLst/>
                          <a:latin typeface="Arial" charset="0"/>
                          <a:cs typeface="Arial" charset="0"/>
                        </a:rPr>
                        <a:t>V</a:t>
                      </a:r>
                      <a:r>
                        <a:rPr kumimoji="0" lang="en-US" sz="1200" b="0" i="0" u="none" strike="noStrike" cap="none" normalizeH="0" baseline="0" dirty="0" smtClean="0">
                          <a:ln>
                            <a:noFill/>
                          </a:ln>
                          <a:solidFill>
                            <a:schemeClr val="tx1"/>
                          </a:solidFill>
                          <a:effectLst/>
                          <a:latin typeface="Arial" charset="0"/>
                          <a:cs typeface="Arial" charset="0"/>
                        </a:rPr>
                        <a:t>), strengthens buyer demand, acts to boost total sales volume and market share, likely to increase unit costs (</a:t>
                      </a:r>
                      <a:r>
                        <a:rPr kumimoji="0" lang="en-US" sz="1200" b="0" i="1" u="none" strike="noStrike" cap="none" normalizeH="0" baseline="0" dirty="0" smtClean="0">
                          <a:ln>
                            <a:noFill/>
                          </a:ln>
                          <a:solidFill>
                            <a:schemeClr val="tx1"/>
                          </a:solidFill>
                          <a:effectLst/>
                          <a:latin typeface="Arial" charset="0"/>
                          <a:cs typeface="Arial" charset="0"/>
                        </a:rPr>
                        <a:t>C</a:t>
                      </a:r>
                      <a:r>
                        <a:rPr kumimoji="0" lang="en-US" sz="1200" b="0" i="0" u="none" strike="noStrike" cap="none" normalizeH="0" baseline="0" dirty="0" smtClean="0">
                          <a:ln>
                            <a:noFill/>
                          </a:ln>
                          <a:solidFill>
                            <a:schemeClr val="tx1"/>
                          </a:solidFill>
                          <a:effectLst/>
                          <a:latin typeface="Arial" charset="0"/>
                          <a:cs typeface="Arial" charset="0"/>
                        </a:rPr>
                        <a:t>) </a:t>
                      </a:r>
                      <a:endParaRPr kumimoji="0" lang="en-US" sz="1200" b="0" i="0" u="none" strike="noStrike" cap="none" normalizeH="0" baseline="0" dirty="0" smtClean="0">
                        <a:ln>
                          <a:noFill/>
                        </a:ln>
                        <a:solidFill>
                          <a:schemeClr val="tx1"/>
                        </a:solidFill>
                        <a:effectLst/>
                        <a:latin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 latinLnBrk="0" hangingPunct="1">
                        <a:lnSpc>
                          <a:spcPct val="100000"/>
                        </a:lnSpc>
                        <a:spcBef>
                          <a:spcPct val="0"/>
                        </a:spcBef>
                        <a:spcAft>
                          <a:spcPct val="0"/>
                        </a:spcAft>
                        <a:buClrTx/>
                        <a:buSzPct val="100000"/>
                        <a:buFont typeface="Arial" charset="0"/>
                        <a:buNone/>
                        <a:tabLst/>
                      </a:pPr>
                      <a:r>
                        <a:rPr kumimoji="0" lang="en-US" sz="1200" b="1" i="0" u="none" strike="noStrike" cap="none" normalizeH="0" baseline="0" smtClean="0">
                          <a:ln>
                            <a:noFill/>
                          </a:ln>
                          <a:solidFill>
                            <a:schemeClr val="tx1"/>
                          </a:solidFill>
                          <a:effectLst/>
                          <a:latin typeface="Arial" charset="0"/>
                          <a:cs typeface="Arial" charset="0"/>
                        </a:rPr>
                        <a:t>Increasing customization of product or service </a:t>
                      </a:r>
                      <a:endParaRPr kumimoji="0" lang="en-US" sz="1200" b="1" i="0" u="none" strike="noStrike" cap="none" normalizeH="0" baseline="0" smtClean="0">
                        <a:ln>
                          <a:noFill/>
                        </a:ln>
                        <a:solidFill>
                          <a:schemeClr val="tx1"/>
                        </a:solidFill>
                        <a:effectLst/>
                        <a:latin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Pct val="100000"/>
                        <a:buFont typeface="Arial" charset="0"/>
                        <a:buNone/>
                        <a:tabLst/>
                      </a:pPr>
                      <a:r>
                        <a:rPr kumimoji="0" lang="en-US" sz="1200" b="0" i="0" u="none" strike="noStrike" cap="none" normalizeH="0" baseline="0" dirty="0" smtClean="0">
                          <a:ln>
                            <a:noFill/>
                          </a:ln>
                          <a:solidFill>
                            <a:schemeClr val="tx1"/>
                          </a:solidFill>
                          <a:effectLst/>
                          <a:latin typeface="Arial" charset="0"/>
                          <a:cs typeface="Arial" charset="0"/>
                        </a:rPr>
                        <a:t>Acts to increase product differentiation and value (</a:t>
                      </a:r>
                      <a:r>
                        <a:rPr kumimoji="0" lang="en-US" sz="1200" b="0" i="1" u="none" strike="noStrike" cap="none" normalizeH="0" baseline="0" dirty="0" smtClean="0">
                          <a:ln>
                            <a:noFill/>
                          </a:ln>
                          <a:solidFill>
                            <a:schemeClr val="tx1"/>
                          </a:solidFill>
                          <a:effectLst/>
                          <a:latin typeface="Arial" charset="0"/>
                          <a:cs typeface="Arial" charset="0"/>
                        </a:rPr>
                        <a:t>V</a:t>
                      </a:r>
                      <a:r>
                        <a:rPr kumimoji="0" lang="en-US" sz="1200" b="0" i="0" u="none" strike="noStrike" cap="none" normalizeH="0" baseline="0" dirty="0" smtClean="0">
                          <a:ln>
                            <a:noFill/>
                          </a:ln>
                          <a:solidFill>
                            <a:schemeClr val="tx1"/>
                          </a:solidFill>
                          <a:effectLst/>
                          <a:latin typeface="Arial" charset="0"/>
                          <a:cs typeface="Arial" charset="0"/>
                        </a:rPr>
                        <a:t>), increases switching costs, acts to boost total sales volume, often increases unit costs (</a:t>
                      </a:r>
                      <a:r>
                        <a:rPr kumimoji="0" lang="en-US" sz="1200" b="0" i="1" u="none" strike="noStrike" cap="none" normalizeH="0" baseline="0" dirty="0" smtClean="0">
                          <a:ln>
                            <a:noFill/>
                          </a:ln>
                          <a:solidFill>
                            <a:schemeClr val="tx1"/>
                          </a:solidFill>
                          <a:effectLst/>
                          <a:latin typeface="Arial" charset="0"/>
                          <a:cs typeface="Arial" charset="0"/>
                        </a:rPr>
                        <a:t>C</a:t>
                      </a:r>
                      <a:r>
                        <a:rPr kumimoji="0" lang="en-US" sz="1200" b="0" i="0" u="none" strike="noStrike" cap="none" normalizeH="0" baseline="0" dirty="0" smtClean="0">
                          <a:ln>
                            <a:noFill/>
                          </a:ln>
                          <a:solidFill>
                            <a:schemeClr val="tx1"/>
                          </a:solidFill>
                          <a:effectLst/>
                          <a:latin typeface="Arial" charset="0"/>
                          <a:cs typeface="Arial" charset="0"/>
                        </a:rPr>
                        <a:t>) </a:t>
                      </a:r>
                      <a:endParaRPr kumimoji="0" lang="en-US" sz="1200" b="0" i="0" u="none" strike="noStrike" cap="none" normalizeH="0" baseline="0" dirty="0" smtClean="0">
                        <a:ln>
                          <a:noFill/>
                        </a:ln>
                        <a:solidFill>
                          <a:schemeClr val="tx1"/>
                        </a:solidFill>
                        <a:effectLst/>
                        <a:latin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 latinLnBrk="0" hangingPunct="1">
                        <a:lnSpc>
                          <a:spcPct val="100000"/>
                        </a:lnSpc>
                        <a:spcBef>
                          <a:spcPct val="0"/>
                        </a:spcBef>
                        <a:spcAft>
                          <a:spcPct val="0"/>
                        </a:spcAft>
                        <a:buClrTx/>
                        <a:buSzPct val="100000"/>
                        <a:buFont typeface="Arial" charset="0"/>
                        <a:buNone/>
                        <a:tabLst/>
                      </a:pPr>
                      <a:r>
                        <a:rPr kumimoji="0" lang="en-US" sz="1200" b="1" i="0" u="none" strike="noStrike" cap="none" normalizeH="0" baseline="0" smtClean="0">
                          <a:ln>
                            <a:noFill/>
                          </a:ln>
                          <a:solidFill>
                            <a:schemeClr val="tx1"/>
                          </a:solidFill>
                          <a:effectLst/>
                          <a:latin typeface="Arial" charset="0"/>
                          <a:cs typeface="Arial" charset="0"/>
                        </a:rPr>
                        <a:t>Building a bigger, better dealer network </a:t>
                      </a:r>
                      <a:endParaRPr kumimoji="0" lang="en-US" sz="1200" b="1" i="0" u="none" strike="noStrike" cap="none" normalizeH="0" baseline="0" smtClean="0">
                        <a:ln>
                          <a:noFill/>
                        </a:ln>
                        <a:solidFill>
                          <a:schemeClr val="tx1"/>
                        </a:solidFill>
                        <a:effectLst/>
                        <a:latin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Pct val="100000"/>
                        <a:buFont typeface="Arial" charset="0"/>
                        <a:buNone/>
                        <a:tabLst/>
                      </a:pPr>
                      <a:r>
                        <a:rPr kumimoji="0" lang="en-US" sz="1200" b="0" i="0" u="none" strike="noStrike" cap="none" normalizeH="0" baseline="0" dirty="0" smtClean="0">
                          <a:ln>
                            <a:noFill/>
                          </a:ln>
                          <a:solidFill>
                            <a:schemeClr val="tx1"/>
                          </a:solidFill>
                          <a:effectLst/>
                          <a:latin typeface="Arial" charset="0"/>
                          <a:cs typeface="Arial" charset="0"/>
                        </a:rPr>
                        <a:t>Broadens access to buyers, acts to boost total sales volume and market share, may increase unit costs (</a:t>
                      </a:r>
                      <a:r>
                        <a:rPr kumimoji="0" lang="en-US" sz="1200" b="0" i="1" u="none" strike="noStrike" cap="none" normalizeH="0" baseline="0" dirty="0" smtClean="0">
                          <a:ln>
                            <a:noFill/>
                          </a:ln>
                          <a:solidFill>
                            <a:schemeClr val="tx1"/>
                          </a:solidFill>
                          <a:effectLst/>
                          <a:latin typeface="Arial" charset="0"/>
                          <a:cs typeface="Arial" charset="0"/>
                        </a:rPr>
                        <a:t>C</a:t>
                      </a:r>
                      <a:r>
                        <a:rPr kumimoji="0" lang="en-US" sz="1200" b="0" i="0" u="none" strike="noStrike" cap="none" normalizeH="0" baseline="0" dirty="0" smtClean="0">
                          <a:ln>
                            <a:noFill/>
                          </a:ln>
                          <a:solidFill>
                            <a:schemeClr val="tx1"/>
                          </a:solidFill>
                          <a:effectLst/>
                          <a:latin typeface="Arial" charset="0"/>
                          <a:cs typeface="Arial" charset="0"/>
                        </a:rPr>
                        <a:t>) </a:t>
                      </a:r>
                      <a:endParaRPr kumimoji="0" lang="en-US" sz="1200" b="0" i="0" u="none" strike="noStrike" cap="none" normalizeH="0" baseline="0" dirty="0" smtClean="0">
                        <a:ln>
                          <a:noFill/>
                        </a:ln>
                        <a:solidFill>
                          <a:schemeClr val="tx1"/>
                        </a:solidFill>
                        <a:effectLst/>
                        <a:latin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 latinLnBrk="0" hangingPunct="1">
                        <a:lnSpc>
                          <a:spcPct val="100000"/>
                        </a:lnSpc>
                        <a:spcBef>
                          <a:spcPct val="0"/>
                        </a:spcBef>
                        <a:spcAft>
                          <a:spcPct val="0"/>
                        </a:spcAft>
                        <a:buClrTx/>
                        <a:buSzPct val="100000"/>
                        <a:buFont typeface="Arial" charset="0"/>
                        <a:buNone/>
                        <a:tabLst/>
                      </a:pPr>
                      <a:r>
                        <a:rPr kumimoji="0" lang="en-US" sz="1200" b="1" i="0" u="none" strike="noStrike" cap="none" normalizeH="0" baseline="0" dirty="0" smtClean="0">
                          <a:ln>
                            <a:noFill/>
                          </a:ln>
                          <a:solidFill>
                            <a:schemeClr val="tx1"/>
                          </a:solidFill>
                          <a:effectLst/>
                          <a:latin typeface="Arial" charset="0"/>
                          <a:cs typeface="Arial" charset="0"/>
                        </a:rPr>
                        <a:t>Improving warranties, offering low-interest financing </a:t>
                      </a:r>
                      <a:endParaRPr kumimoji="0" lang="en-US" sz="1200" b="1" i="0" u="none" strike="noStrike" cap="none" normalizeH="0" baseline="0" dirty="0" smtClean="0">
                        <a:ln>
                          <a:noFill/>
                        </a:ln>
                        <a:solidFill>
                          <a:schemeClr val="tx1"/>
                        </a:solidFill>
                        <a:effectLst/>
                        <a:latin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Pct val="100000"/>
                        <a:buFont typeface="Arial" charset="0"/>
                        <a:buNone/>
                        <a:tabLst/>
                      </a:pPr>
                      <a:r>
                        <a:rPr kumimoji="0" lang="en-US" sz="1200" b="0" i="0" u="none" strike="noStrike" cap="none" normalizeH="0" baseline="0" dirty="0" smtClean="0">
                          <a:ln>
                            <a:noFill/>
                          </a:ln>
                          <a:solidFill>
                            <a:schemeClr val="tx1"/>
                          </a:solidFill>
                          <a:effectLst/>
                          <a:latin typeface="Arial" charset="0"/>
                          <a:cs typeface="Arial" charset="0"/>
                        </a:rPr>
                        <a:t>Acts to increase product differentiation and value (</a:t>
                      </a:r>
                      <a:r>
                        <a:rPr kumimoji="0" lang="en-US" sz="1200" b="0" i="1" u="none" strike="noStrike" cap="none" normalizeH="0" baseline="0" dirty="0" smtClean="0">
                          <a:ln>
                            <a:noFill/>
                          </a:ln>
                          <a:solidFill>
                            <a:schemeClr val="tx1"/>
                          </a:solidFill>
                          <a:effectLst/>
                          <a:latin typeface="Arial" charset="0"/>
                          <a:cs typeface="Arial" charset="0"/>
                        </a:rPr>
                        <a:t>V</a:t>
                      </a:r>
                      <a:r>
                        <a:rPr kumimoji="0" lang="en-US" sz="1200" b="0" i="0" u="none" strike="noStrike" cap="none" normalizeH="0" baseline="0" dirty="0" smtClean="0">
                          <a:ln>
                            <a:noFill/>
                          </a:ln>
                          <a:solidFill>
                            <a:schemeClr val="tx1"/>
                          </a:solidFill>
                          <a:effectLst/>
                          <a:latin typeface="Arial" charset="0"/>
                          <a:cs typeface="Arial" charset="0"/>
                        </a:rPr>
                        <a:t>), increases unit costs (</a:t>
                      </a:r>
                      <a:r>
                        <a:rPr kumimoji="0" lang="en-US" sz="1200" b="0" i="1" u="none" strike="noStrike" cap="none" normalizeH="0" baseline="0" dirty="0" smtClean="0">
                          <a:ln>
                            <a:noFill/>
                          </a:ln>
                          <a:solidFill>
                            <a:schemeClr val="tx1"/>
                          </a:solidFill>
                          <a:effectLst/>
                          <a:latin typeface="Arial" charset="0"/>
                          <a:cs typeface="Arial" charset="0"/>
                        </a:rPr>
                        <a:t>C</a:t>
                      </a:r>
                      <a:r>
                        <a:rPr kumimoji="0" lang="en-US" sz="1200" b="0" i="0" u="none" strike="noStrike" cap="none" normalizeH="0" baseline="0" dirty="0" smtClean="0">
                          <a:ln>
                            <a:noFill/>
                          </a:ln>
                          <a:solidFill>
                            <a:schemeClr val="tx1"/>
                          </a:solidFill>
                          <a:effectLst/>
                          <a:latin typeface="Arial" charset="0"/>
                          <a:cs typeface="Arial" charset="0"/>
                        </a:rPr>
                        <a:t>), increases buyer costs to switch brands, acts to boost total sales volume and market share </a:t>
                      </a:r>
                      <a:endParaRPr kumimoji="0" lang="en-US" sz="1200" b="0" i="0" u="none" strike="noStrike" cap="none" normalizeH="0" baseline="0" dirty="0" smtClean="0">
                        <a:ln>
                          <a:noFill/>
                        </a:ln>
                        <a:solidFill>
                          <a:schemeClr val="tx1"/>
                        </a:solidFill>
                        <a:effectLst/>
                        <a:latin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4063"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3–</a:t>
            </a:r>
            <a:fld id="{C19A5D73-B59A-4D4F-82F8-AAB9A670C072}" type="slidenum">
              <a:rPr lang="en-US" sz="1000" b="1">
                <a:latin typeface="Times New Roman" pitchFamily="18" charset="0"/>
              </a:rPr>
              <a:pPr algn="ctr"/>
              <a:t>16</a:t>
            </a:fld>
            <a:endParaRPr lang="en-US" sz="1000" b="1">
              <a:latin typeface="Times New Roman" pitchFamily="18" charset="0"/>
            </a:endParaRPr>
          </a:p>
        </p:txBody>
      </p:sp>
    </p:spTree>
  </p:cSld>
  <p:clrMapOvr>
    <a:masterClrMapping/>
  </p:clrMapOvr>
  <p:transition spd="slow">
    <p:cut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5613" y="263525"/>
            <a:ext cx="8212137" cy="1249363"/>
          </a:xfrm>
        </p:spPr>
        <p:txBody>
          <a:bodyPr/>
          <a:lstStyle/>
          <a:p>
            <a:pPr>
              <a:defRPr/>
            </a:pPr>
            <a:r>
              <a:rPr dirty="0" smtClean="0"/>
              <a:t>COMPETITIVE PRESSURES ASSOCIATED WITH THE THREAT </a:t>
            </a:r>
            <a:br>
              <a:rPr dirty="0" smtClean="0"/>
            </a:br>
            <a:r>
              <a:rPr dirty="0" smtClean="0"/>
              <a:t>OF NEW ENTRANTS</a:t>
            </a:r>
          </a:p>
        </p:txBody>
      </p:sp>
      <p:sp>
        <p:nvSpPr>
          <p:cNvPr id="60419" name="Rectangle 3"/>
          <p:cNvSpPr>
            <a:spLocks noGrp="1" noChangeArrowheads="1"/>
          </p:cNvSpPr>
          <p:nvPr>
            <p:ph idx="1"/>
          </p:nvPr>
        </p:nvSpPr>
        <p:spPr>
          <a:xfrm>
            <a:off x="504825" y="1914525"/>
            <a:ext cx="8126413" cy="4502150"/>
          </a:xfrm>
        </p:spPr>
        <p:txBody>
          <a:bodyPr/>
          <a:lstStyle/>
          <a:p>
            <a:pPr>
              <a:defRPr/>
            </a:pPr>
            <a:r>
              <a:rPr dirty="0" smtClean="0"/>
              <a:t>Entry Threat Considerations:</a:t>
            </a:r>
          </a:p>
          <a:p>
            <a:pPr lvl="1">
              <a:defRPr/>
            </a:pPr>
            <a:r>
              <a:rPr dirty="0"/>
              <a:t>Expected </a:t>
            </a:r>
            <a:r>
              <a:rPr dirty="0" smtClean="0"/>
              <a:t>defensive reactions </a:t>
            </a:r>
            <a:r>
              <a:rPr dirty="0"/>
              <a:t>of incumbent firms</a:t>
            </a:r>
          </a:p>
          <a:p>
            <a:pPr lvl="1">
              <a:defRPr/>
            </a:pPr>
            <a:r>
              <a:rPr dirty="0" smtClean="0"/>
              <a:t>Strength of barriers to entry</a:t>
            </a:r>
          </a:p>
          <a:p>
            <a:pPr lvl="1">
              <a:defRPr/>
            </a:pPr>
            <a:r>
              <a:rPr dirty="0" smtClean="0"/>
              <a:t>Attractiveness of a particular market’s growth </a:t>
            </a:r>
            <a:br>
              <a:rPr dirty="0" smtClean="0"/>
            </a:br>
            <a:r>
              <a:rPr dirty="0" smtClean="0"/>
              <a:t>in demand and profit potential</a:t>
            </a:r>
          </a:p>
          <a:p>
            <a:pPr lvl="1">
              <a:defRPr/>
            </a:pPr>
            <a:r>
              <a:rPr dirty="0" smtClean="0"/>
              <a:t>Capabilities and resources of potential entrants</a:t>
            </a:r>
          </a:p>
          <a:p>
            <a:pPr lvl="1">
              <a:defRPr/>
            </a:pPr>
            <a:r>
              <a:rPr dirty="0" smtClean="0"/>
              <a:t>Entry of existing competitors into market segments </a:t>
            </a:r>
            <a:br>
              <a:rPr dirty="0" smtClean="0"/>
            </a:br>
            <a:r>
              <a:rPr dirty="0" smtClean="0"/>
              <a:t>in which they have no current presence</a:t>
            </a:r>
          </a:p>
        </p:txBody>
      </p:sp>
      <p:sp>
        <p:nvSpPr>
          <p:cNvPr id="46083"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3–</a:t>
            </a:r>
            <a:fld id="{258DED4A-B2CB-4B1B-BBA5-636969C3C79E}" type="slidenum">
              <a:rPr lang="en-US" sz="1000" b="1">
                <a:latin typeface="Times New Roman" pitchFamily="18" charset="0"/>
              </a:rPr>
              <a:pPr algn="ctr"/>
              <a:t>17</a:t>
            </a:fld>
            <a:endParaRPr lang="en-US" sz="1000" b="1">
              <a:latin typeface="Times New Roman" pitchFamily="18" charset="0"/>
            </a:endParaRPr>
          </a:p>
        </p:txBody>
      </p:sp>
    </p:spTree>
  </p:cSld>
  <p:clrMapOvr>
    <a:masterClrMapping/>
  </p:clrMapOvr>
  <p:transition spd="slow">
    <p:cut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5613" y="317500"/>
            <a:ext cx="8212137" cy="1030288"/>
          </a:xfrm>
        </p:spPr>
        <p:txBody>
          <a:bodyPr/>
          <a:lstStyle/>
          <a:p>
            <a:pPr>
              <a:defRPr/>
            </a:pPr>
            <a:r>
              <a:rPr smtClean="0"/>
              <a:t>MARKET ENTRY BARRIERS </a:t>
            </a:r>
            <a:br>
              <a:rPr smtClean="0"/>
            </a:br>
            <a:r>
              <a:rPr smtClean="0"/>
              <a:t>FACING NEW ENTRANTS</a:t>
            </a:r>
            <a:endParaRPr dirty="0" smtClean="0"/>
          </a:p>
        </p:txBody>
      </p:sp>
      <p:sp>
        <p:nvSpPr>
          <p:cNvPr id="62467" name="Rectangle 3"/>
          <p:cNvSpPr>
            <a:spLocks noGrp="1" noChangeArrowheads="1"/>
          </p:cNvSpPr>
          <p:nvPr>
            <p:ph idx="1"/>
          </p:nvPr>
        </p:nvSpPr>
        <p:spPr>
          <a:xfrm>
            <a:off x="504825" y="1587500"/>
            <a:ext cx="8126413" cy="4829175"/>
          </a:xfrm>
        </p:spPr>
        <p:txBody>
          <a:bodyPr/>
          <a:lstStyle/>
          <a:p>
            <a:pPr>
              <a:defRPr/>
            </a:pPr>
            <a:r>
              <a:rPr sz="2400" dirty="0" smtClean="0"/>
              <a:t>Incumbent cost advantages related to learning </a:t>
            </a:r>
            <a:r>
              <a:rPr sz="2400" dirty="0"/>
              <a:t>and </a:t>
            </a:r>
            <a:r>
              <a:rPr sz="2400" dirty="0" smtClean="0"/>
              <a:t>experience, proprietary patents and technology</a:t>
            </a:r>
            <a:r>
              <a:rPr sz="2400" dirty="0"/>
              <a:t>, </a:t>
            </a:r>
            <a:r>
              <a:rPr sz="2400" dirty="0" smtClean="0"/>
              <a:t>favorable locations, and lower fixed costs </a:t>
            </a:r>
          </a:p>
          <a:p>
            <a:pPr>
              <a:defRPr/>
            </a:pPr>
            <a:r>
              <a:rPr sz="2400" dirty="0" smtClean="0"/>
              <a:t>Strong brand preferences and customer loyalty</a:t>
            </a:r>
          </a:p>
          <a:p>
            <a:pPr>
              <a:defRPr/>
            </a:pPr>
            <a:r>
              <a:rPr sz="2400" dirty="0" smtClean="0"/>
              <a:t>Strong “network effects” in customer demand</a:t>
            </a:r>
          </a:p>
          <a:p>
            <a:pPr>
              <a:defRPr/>
            </a:pPr>
            <a:r>
              <a:rPr sz="2400" dirty="0" smtClean="0"/>
              <a:t>High capital requirements</a:t>
            </a:r>
          </a:p>
          <a:p>
            <a:pPr>
              <a:defRPr/>
            </a:pPr>
            <a:r>
              <a:rPr sz="2400" dirty="0" smtClean="0"/>
              <a:t>Building a network of distributors or dealers and securing adequate space on retailers’ shelves</a:t>
            </a:r>
          </a:p>
          <a:p>
            <a:pPr>
              <a:defRPr/>
            </a:pPr>
            <a:r>
              <a:rPr sz="2400" dirty="0" smtClean="0"/>
              <a:t>Restrictive government policies</a:t>
            </a:r>
          </a:p>
        </p:txBody>
      </p:sp>
      <p:sp>
        <p:nvSpPr>
          <p:cNvPr id="48131"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3–</a:t>
            </a:r>
            <a:fld id="{79A2CC3A-C5B5-47D5-9E79-ADF95B52FFA2}" type="slidenum">
              <a:rPr lang="en-US" sz="1000" b="1">
                <a:latin typeface="Times New Roman" pitchFamily="18" charset="0"/>
              </a:rPr>
              <a:pPr algn="ctr"/>
              <a:t>18</a:t>
            </a:fld>
            <a:endParaRPr lang="en-US" sz="1000" b="1">
              <a:latin typeface="Times New Roman" pitchFamily="18" charset="0"/>
            </a:endParaRPr>
          </a:p>
        </p:txBody>
      </p:sp>
    </p:spTree>
  </p:cSld>
  <p:clrMapOvr>
    <a:masterClrMapping/>
  </p:clrMapOvr>
  <p:transition spd="slow">
    <p:cut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defRPr/>
            </a:pPr>
            <a:r>
              <a:rPr dirty="0"/>
              <a:t>Whether an </a:t>
            </a:r>
            <a:r>
              <a:rPr dirty="0" smtClean="0"/>
              <a:t>industry’s entry </a:t>
            </a:r>
            <a:r>
              <a:rPr dirty="0"/>
              <a:t>barriers ought to </a:t>
            </a:r>
            <a:r>
              <a:rPr dirty="0" smtClean="0"/>
              <a:t>be considered </a:t>
            </a:r>
            <a:r>
              <a:rPr dirty="0"/>
              <a:t>high or </a:t>
            </a:r>
            <a:r>
              <a:rPr dirty="0" smtClean="0"/>
              <a:t>low depends </a:t>
            </a:r>
            <a:r>
              <a:rPr dirty="0"/>
              <a:t>on the </a:t>
            </a:r>
            <a:r>
              <a:rPr dirty="0" smtClean="0"/>
              <a:t>resources and </a:t>
            </a:r>
            <a:r>
              <a:rPr dirty="0"/>
              <a:t>capabilities </a:t>
            </a:r>
            <a:r>
              <a:rPr dirty="0" smtClean="0"/>
              <a:t>possessed by </a:t>
            </a:r>
            <a:r>
              <a:rPr dirty="0"/>
              <a:t>the pool of </a:t>
            </a:r>
            <a:r>
              <a:rPr dirty="0" smtClean="0"/>
              <a:t>potential entrants.</a:t>
            </a:r>
          </a:p>
          <a:p>
            <a:pPr>
              <a:defRPr/>
            </a:pPr>
            <a:r>
              <a:rPr dirty="0"/>
              <a:t>High entry barriers </a:t>
            </a:r>
            <a:r>
              <a:rPr dirty="0" smtClean="0"/>
              <a:t>and weak </a:t>
            </a:r>
            <a:r>
              <a:rPr dirty="0"/>
              <a:t>entry threats </a:t>
            </a:r>
            <a:r>
              <a:rPr dirty="0" smtClean="0"/>
              <a:t>today do </a:t>
            </a:r>
            <a:r>
              <a:rPr dirty="0"/>
              <a:t>not always </a:t>
            </a:r>
            <a:r>
              <a:rPr dirty="0" smtClean="0"/>
              <a:t>translate into </a:t>
            </a:r>
            <a:r>
              <a:rPr dirty="0"/>
              <a:t>high entry </a:t>
            </a:r>
            <a:r>
              <a:rPr dirty="0" smtClean="0"/>
              <a:t>barriers and </a:t>
            </a:r>
            <a:r>
              <a:rPr dirty="0"/>
              <a:t>weak entry </a:t>
            </a:r>
            <a:r>
              <a:rPr dirty="0" smtClean="0"/>
              <a:t>threats tomorrow</a:t>
            </a:r>
            <a:r>
              <a:rPr dirty="0"/>
              <a:t>.</a:t>
            </a:r>
          </a:p>
        </p:txBody>
      </p:sp>
      <p:sp>
        <p:nvSpPr>
          <p:cNvPr id="50178"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3–</a:t>
            </a:r>
            <a:fld id="{D5BB093B-E25F-493E-B498-DF0CEA48DC5D}" type="slidenum">
              <a:rPr lang="en-US" sz="1000" b="1">
                <a:latin typeface="Times New Roman" pitchFamily="18" charset="0"/>
              </a:rPr>
              <a:pPr algn="ctr"/>
              <a:t>19</a:t>
            </a:fld>
            <a:endParaRPr lang="en-US" sz="1000" b="1">
              <a:latin typeface="Times New Roman" pitchFamily="18" charset="0"/>
            </a:endParaRPr>
          </a:p>
        </p:txBody>
      </p:sp>
    </p:spTree>
  </p:cSld>
  <p:clrMapOvr>
    <a:masterClrMapping/>
  </p:clrMapOvr>
  <p:transition spd="slow">
    <p:cut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2000" r="-2000" b="-3000"/>
          </a:stretch>
        </a:blipFill>
        <a:effectLst/>
      </p:bgPr>
    </p:bg>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433388" y="1303338"/>
            <a:ext cx="8272462" cy="5078412"/>
          </a:xfrm>
          <a:prstGeom prst="rect">
            <a:avLst/>
          </a:prstGeom>
          <a:noFill/>
          <a:ln w="9525">
            <a:noFill/>
            <a:miter lim="800000"/>
            <a:headEnd/>
            <a:tailEnd/>
          </a:ln>
        </p:spPr>
        <p:txBody>
          <a:bodyPr>
            <a:spAutoFit/>
          </a:bodyPr>
          <a:lstStyle/>
          <a:p>
            <a:pPr marL="381000" indent="-381000">
              <a:spcBef>
                <a:spcPct val="50000"/>
              </a:spcBef>
              <a:buClr>
                <a:srgbClr val="663300"/>
              </a:buClr>
              <a:buFontTx/>
              <a:buAutoNum type="arabicPeriod"/>
            </a:pPr>
            <a:r>
              <a:rPr lang="en-US" sz="2400" b="1"/>
              <a:t>Become aware of factors in a company’s broad macro-environment that may have strategic significance.</a:t>
            </a:r>
          </a:p>
          <a:p>
            <a:pPr marL="381000" indent="-381000">
              <a:spcBef>
                <a:spcPct val="50000"/>
              </a:spcBef>
              <a:buClr>
                <a:srgbClr val="663300"/>
              </a:buClr>
              <a:buFontTx/>
              <a:buAutoNum type="arabicPeriod"/>
            </a:pPr>
            <a:r>
              <a:rPr lang="en-US" sz="2400" b="1"/>
              <a:t>Gain command of the basic concepts and analytical tools widely used to diagnose the competitive conditions in a company’s industry.</a:t>
            </a:r>
          </a:p>
          <a:p>
            <a:pPr marL="381000" indent="-381000">
              <a:spcBef>
                <a:spcPct val="50000"/>
              </a:spcBef>
              <a:buClr>
                <a:srgbClr val="663300"/>
              </a:buClr>
              <a:buFontTx/>
              <a:buAutoNum type="arabicPeriod"/>
            </a:pPr>
            <a:r>
              <a:rPr lang="en-US" sz="2400" b="1"/>
              <a:t>Become adept at mapping the market positions of key groups of industry rivals.</a:t>
            </a:r>
          </a:p>
          <a:p>
            <a:pPr marL="381000" indent="-381000">
              <a:spcBef>
                <a:spcPct val="50000"/>
              </a:spcBef>
              <a:buClr>
                <a:srgbClr val="663300"/>
              </a:buClr>
              <a:buFontTx/>
              <a:buAutoNum type="arabicPeriod"/>
            </a:pPr>
            <a:r>
              <a:rPr lang="en-US" sz="2400" b="1"/>
              <a:t>Learn how to use multiple frameworks to determine whether an industry’s outlook presents a company with sufficiently attractive opportunities for growth and profitability.</a:t>
            </a:r>
          </a:p>
        </p:txBody>
      </p:sp>
    </p:spTree>
  </p:cSld>
  <p:clrMapOvr>
    <a:masterClrMapping/>
  </p:clrMapOvr>
  <p:transition spd="slow">
    <p:cut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2"/>
          <p:cNvPicPr>
            <a:picLocks noChangeAspect="1" noChangeArrowheads="1"/>
          </p:cNvPicPr>
          <p:nvPr/>
        </p:nvPicPr>
        <p:blipFill>
          <a:blip r:embed="rId3"/>
          <a:srcRect/>
          <a:stretch>
            <a:fillRect/>
          </a:stretch>
        </p:blipFill>
        <p:spPr bwMode="auto">
          <a:xfrm>
            <a:off x="1447800" y="461963"/>
            <a:ext cx="6248400" cy="5934075"/>
          </a:xfrm>
          <a:prstGeom prst="rect">
            <a:avLst/>
          </a:prstGeom>
          <a:noFill/>
          <a:ln w="9525">
            <a:noFill/>
            <a:miter lim="800000"/>
            <a:headEnd/>
            <a:tailEnd/>
          </a:ln>
        </p:spPr>
      </p:pic>
      <p:sp>
        <p:nvSpPr>
          <p:cNvPr id="51202" name="Text Box 3"/>
          <p:cNvSpPr txBox="1">
            <a:spLocks noChangeArrowheads="1"/>
          </p:cNvSpPr>
          <p:nvPr/>
        </p:nvSpPr>
        <p:spPr bwMode="auto">
          <a:xfrm>
            <a:off x="273050" y="409575"/>
            <a:ext cx="1687513" cy="369888"/>
          </a:xfrm>
          <a:prstGeom prst="rect">
            <a:avLst/>
          </a:prstGeom>
          <a:noFill/>
          <a:ln w="9525">
            <a:noFill/>
            <a:miter lim="800000"/>
            <a:headEnd/>
            <a:tailEnd/>
          </a:ln>
        </p:spPr>
        <p:txBody>
          <a:bodyPr lIns="0" rIns="0">
            <a:spAutoFit/>
          </a:bodyPr>
          <a:lstStyle/>
          <a:p>
            <a:pPr>
              <a:spcBef>
                <a:spcPct val="50000"/>
              </a:spcBef>
            </a:pPr>
            <a:r>
              <a:rPr lang="en-US" sz="1800" b="1">
                <a:solidFill>
                  <a:srgbClr val="CC6600"/>
                </a:solidFill>
              </a:rPr>
              <a:t>FIGURE 3.5</a:t>
            </a:r>
          </a:p>
        </p:txBody>
      </p:sp>
      <p:sp>
        <p:nvSpPr>
          <p:cNvPr id="51203" name="Line 4"/>
          <p:cNvSpPr>
            <a:spLocks noChangeShapeType="1"/>
          </p:cNvSpPr>
          <p:nvPr/>
        </p:nvSpPr>
        <p:spPr bwMode="auto">
          <a:xfrm>
            <a:off x="273050" y="1385888"/>
            <a:ext cx="2062163" cy="0"/>
          </a:xfrm>
          <a:prstGeom prst="line">
            <a:avLst/>
          </a:prstGeom>
          <a:noFill/>
          <a:ln w="57150">
            <a:solidFill>
              <a:srgbClr val="CC6600"/>
            </a:solidFill>
            <a:round/>
            <a:headEnd/>
            <a:tailEnd/>
          </a:ln>
        </p:spPr>
        <p:txBody>
          <a:bodyPr/>
          <a:lstStyle/>
          <a:p>
            <a:endParaRPr lang="en-US"/>
          </a:p>
        </p:txBody>
      </p:sp>
      <p:sp>
        <p:nvSpPr>
          <p:cNvPr id="51204" name="Text Box 3"/>
          <p:cNvSpPr txBox="1">
            <a:spLocks noChangeArrowheads="1"/>
          </p:cNvSpPr>
          <p:nvPr/>
        </p:nvSpPr>
        <p:spPr bwMode="auto">
          <a:xfrm>
            <a:off x="174625" y="728663"/>
            <a:ext cx="2343150" cy="641350"/>
          </a:xfrm>
          <a:prstGeom prst="rect">
            <a:avLst/>
          </a:prstGeom>
          <a:noFill/>
          <a:ln w="9525">
            <a:noFill/>
            <a:miter lim="800000"/>
            <a:headEnd/>
            <a:tailEnd/>
          </a:ln>
        </p:spPr>
        <p:txBody>
          <a:bodyPr>
            <a:spAutoFit/>
          </a:bodyPr>
          <a:lstStyle/>
          <a:p>
            <a:pPr>
              <a:spcBef>
                <a:spcPct val="50000"/>
              </a:spcBef>
            </a:pPr>
            <a:r>
              <a:rPr lang="en-US" sz="1800" b="1"/>
              <a:t>Factors Affecting the Threat of Entry</a:t>
            </a:r>
          </a:p>
        </p:txBody>
      </p:sp>
      <p:sp>
        <p:nvSpPr>
          <p:cNvPr id="51205"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3–</a:t>
            </a:r>
            <a:fld id="{C5D69E41-A661-4294-9A15-F0D0239DFAA4}" type="slidenum">
              <a:rPr lang="en-US" sz="1000" b="1">
                <a:latin typeface="Times New Roman" pitchFamily="18" charset="0"/>
              </a:rPr>
              <a:pPr algn="ctr"/>
              <a:t>20</a:t>
            </a:fld>
            <a:endParaRPr lang="en-US" sz="1000" b="1">
              <a:latin typeface="Times New Roman" pitchFamily="18" charset="0"/>
            </a:endParaRPr>
          </a:p>
        </p:txBody>
      </p:sp>
    </p:spTree>
  </p:cSld>
  <p:clrMapOvr>
    <a:masterClrMapping/>
  </p:clrMapOvr>
  <p:transition spd="slow">
    <p:cut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Grp="1" noChangeArrowheads="1"/>
          </p:cNvSpPr>
          <p:nvPr>
            <p:ph type="title"/>
          </p:nvPr>
        </p:nvSpPr>
        <p:spPr>
          <a:xfrm>
            <a:off x="455613" y="317500"/>
            <a:ext cx="8212137" cy="1030288"/>
          </a:xfrm>
        </p:spPr>
        <p:txBody>
          <a:bodyPr/>
          <a:lstStyle/>
          <a:p>
            <a:pPr>
              <a:defRPr/>
            </a:pPr>
            <a:r>
              <a:rPr smtClean="0"/>
              <a:t>COMPETITIVE PRESSURES FROM THE SELLERS OF SUBSTITUTE PRODUCTS</a:t>
            </a:r>
            <a:endParaRPr dirty="0" smtClean="0"/>
          </a:p>
        </p:txBody>
      </p:sp>
      <p:sp>
        <p:nvSpPr>
          <p:cNvPr id="64515" name="Rectangle 5"/>
          <p:cNvSpPr>
            <a:spLocks noGrp="1" noChangeArrowheads="1"/>
          </p:cNvSpPr>
          <p:nvPr>
            <p:ph idx="1"/>
          </p:nvPr>
        </p:nvSpPr>
        <p:spPr>
          <a:xfrm>
            <a:off x="504825" y="1587500"/>
            <a:ext cx="8126413" cy="4829175"/>
          </a:xfrm>
        </p:spPr>
        <p:txBody>
          <a:bodyPr/>
          <a:lstStyle/>
          <a:p>
            <a:pPr>
              <a:defRPr/>
            </a:pPr>
            <a:r>
              <a:rPr dirty="0" smtClean="0"/>
              <a:t>Substitute Products Considerations:</a:t>
            </a:r>
          </a:p>
          <a:p>
            <a:pPr marL="744538" lvl="1" indent="-338138">
              <a:buSzPct val="95000"/>
              <a:buFont typeface="+mj-lt"/>
              <a:buAutoNum type="arabicPeriod"/>
              <a:defRPr/>
            </a:pPr>
            <a:r>
              <a:rPr dirty="0" smtClean="0"/>
              <a:t>Readily </a:t>
            </a:r>
            <a:r>
              <a:rPr dirty="0"/>
              <a:t>available and attractively </a:t>
            </a:r>
            <a:r>
              <a:rPr dirty="0" smtClean="0"/>
              <a:t>priced?</a:t>
            </a:r>
          </a:p>
          <a:p>
            <a:pPr marL="744538" lvl="1" indent="-338138">
              <a:buSzPct val="95000"/>
              <a:buFont typeface="+mj-lt"/>
              <a:buAutoNum type="arabicPeriod"/>
              <a:defRPr/>
            </a:pPr>
            <a:r>
              <a:rPr dirty="0" smtClean="0"/>
              <a:t>Comparable or better in terms of quality, performance</a:t>
            </a:r>
            <a:r>
              <a:rPr dirty="0"/>
              <a:t>, and other relevant </a:t>
            </a:r>
            <a:r>
              <a:rPr dirty="0" smtClean="0"/>
              <a:t>attributes?</a:t>
            </a:r>
          </a:p>
          <a:p>
            <a:pPr marL="744538" lvl="1" indent="-338138">
              <a:buSzPct val="95000"/>
              <a:buFont typeface="+mj-lt"/>
              <a:buAutoNum type="arabicPeriod"/>
              <a:defRPr/>
            </a:pPr>
            <a:r>
              <a:rPr dirty="0" smtClean="0"/>
              <a:t>Offer lower switching costs to buyers?</a:t>
            </a:r>
          </a:p>
          <a:p>
            <a:pPr>
              <a:defRPr/>
            </a:pPr>
            <a:r>
              <a:rPr dirty="0" smtClean="0"/>
              <a:t>Indicators of Substitutes’ Competitive Strength:</a:t>
            </a:r>
          </a:p>
          <a:p>
            <a:pPr lvl="1">
              <a:defRPr/>
            </a:pPr>
            <a:r>
              <a:rPr dirty="0" smtClean="0"/>
              <a:t>Increasing rate of growth in sales of substitutes</a:t>
            </a:r>
          </a:p>
          <a:p>
            <a:pPr lvl="1">
              <a:defRPr/>
            </a:pPr>
            <a:r>
              <a:rPr dirty="0" smtClean="0"/>
              <a:t>Substitute producers adding new output capacity</a:t>
            </a:r>
          </a:p>
          <a:p>
            <a:pPr lvl="1">
              <a:defRPr/>
            </a:pPr>
            <a:r>
              <a:rPr dirty="0" smtClean="0"/>
              <a:t>Increasing profitability of substitute producers</a:t>
            </a:r>
          </a:p>
        </p:txBody>
      </p:sp>
      <p:sp>
        <p:nvSpPr>
          <p:cNvPr id="53251"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3–</a:t>
            </a:r>
            <a:fld id="{C7F29C42-3734-4F19-8DB1-D017B8C5B886}" type="slidenum">
              <a:rPr lang="en-US" sz="1000" b="1">
                <a:latin typeface="Times New Roman" pitchFamily="18" charset="0"/>
              </a:rPr>
              <a:pPr algn="ctr"/>
              <a:t>21</a:t>
            </a:fld>
            <a:endParaRPr lang="en-US" sz="1000" b="1">
              <a:latin typeface="Times New Roman" pitchFamily="18" charset="0"/>
            </a:endParaRPr>
          </a:p>
        </p:txBody>
      </p:sp>
    </p:spTree>
  </p:cSld>
  <p:clrMapOvr>
    <a:masterClrMapping/>
  </p:clrMapOvr>
  <p:transition spd="slow">
    <p:cut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3"/>
          <p:cNvPicPr>
            <a:picLocks noChangeAspect="1" noChangeArrowheads="1"/>
          </p:cNvPicPr>
          <p:nvPr/>
        </p:nvPicPr>
        <p:blipFill>
          <a:blip r:embed="rId3"/>
          <a:srcRect/>
          <a:stretch>
            <a:fillRect/>
          </a:stretch>
        </p:blipFill>
        <p:spPr bwMode="auto">
          <a:xfrm>
            <a:off x="1390650" y="452438"/>
            <a:ext cx="6362700" cy="5953125"/>
          </a:xfrm>
          <a:prstGeom prst="rect">
            <a:avLst/>
          </a:prstGeom>
          <a:noFill/>
          <a:ln w="9525">
            <a:noFill/>
            <a:miter lim="800000"/>
            <a:headEnd/>
            <a:tailEnd/>
          </a:ln>
        </p:spPr>
      </p:pic>
      <p:sp>
        <p:nvSpPr>
          <p:cNvPr id="55298" name="Text Box 3"/>
          <p:cNvSpPr txBox="1">
            <a:spLocks noChangeArrowheads="1"/>
          </p:cNvSpPr>
          <p:nvPr/>
        </p:nvSpPr>
        <p:spPr bwMode="auto">
          <a:xfrm>
            <a:off x="198438" y="5080000"/>
            <a:ext cx="1644650" cy="369888"/>
          </a:xfrm>
          <a:prstGeom prst="rect">
            <a:avLst/>
          </a:prstGeom>
          <a:noFill/>
          <a:ln w="9525">
            <a:noFill/>
            <a:miter lim="800000"/>
            <a:headEnd/>
            <a:tailEnd/>
          </a:ln>
        </p:spPr>
        <p:txBody>
          <a:bodyPr lIns="0" rIns="0">
            <a:spAutoFit/>
          </a:bodyPr>
          <a:lstStyle/>
          <a:p>
            <a:pPr>
              <a:spcBef>
                <a:spcPct val="50000"/>
              </a:spcBef>
            </a:pPr>
            <a:r>
              <a:rPr lang="en-US" sz="1800" b="1">
                <a:solidFill>
                  <a:srgbClr val="CC6600"/>
                </a:solidFill>
              </a:rPr>
              <a:t> FIGURE 3.6</a:t>
            </a:r>
          </a:p>
        </p:txBody>
      </p:sp>
      <p:sp>
        <p:nvSpPr>
          <p:cNvPr id="55299" name="Line 4"/>
          <p:cNvSpPr>
            <a:spLocks noChangeShapeType="1"/>
          </p:cNvSpPr>
          <p:nvPr/>
        </p:nvSpPr>
        <p:spPr bwMode="auto">
          <a:xfrm>
            <a:off x="273050" y="6219825"/>
            <a:ext cx="1957388" cy="0"/>
          </a:xfrm>
          <a:prstGeom prst="line">
            <a:avLst/>
          </a:prstGeom>
          <a:noFill/>
          <a:ln w="57150">
            <a:solidFill>
              <a:srgbClr val="CC6600"/>
            </a:solidFill>
            <a:round/>
            <a:headEnd/>
            <a:tailEnd/>
          </a:ln>
        </p:spPr>
        <p:txBody>
          <a:bodyPr/>
          <a:lstStyle/>
          <a:p>
            <a:endParaRPr lang="en-US"/>
          </a:p>
        </p:txBody>
      </p:sp>
      <p:sp>
        <p:nvSpPr>
          <p:cNvPr id="55300" name="Text Box 3"/>
          <p:cNvSpPr txBox="1">
            <a:spLocks noChangeArrowheads="1"/>
          </p:cNvSpPr>
          <p:nvPr/>
        </p:nvSpPr>
        <p:spPr bwMode="auto">
          <a:xfrm>
            <a:off x="174625" y="5387975"/>
            <a:ext cx="2649538" cy="825500"/>
          </a:xfrm>
          <a:prstGeom prst="rect">
            <a:avLst/>
          </a:prstGeom>
          <a:noFill/>
          <a:ln w="9525">
            <a:noFill/>
            <a:miter lim="800000"/>
            <a:headEnd/>
            <a:tailEnd/>
          </a:ln>
        </p:spPr>
        <p:txBody>
          <a:bodyPr>
            <a:spAutoFit/>
          </a:bodyPr>
          <a:lstStyle/>
          <a:p>
            <a:pPr>
              <a:spcBef>
                <a:spcPct val="50000"/>
              </a:spcBef>
            </a:pPr>
            <a:r>
              <a:rPr lang="en-US" sz="1600" b="1"/>
              <a:t>Factors Affecting Competition from Substitute Products</a:t>
            </a:r>
          </a:p>
        </p:txBody>
      </p:sp>
      <p:sp>
        <p:nvSpPr>
          <p:cNvPr id="55301"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3–</a:t>
            </a:r>
            <a:fld id="{32439D0A-BC1E-45EA-AA39-86BE3077453B}" type="slidenum">
              <a:rPr lang="en-US" sz="1000" b="1">
                <a:latin typeface="Times New Roman" pitchFamily="18" charset="0"/>
              </a:rPr>
              <a:pPr algn="ctr"/>
              <a:t>22</a:t>
            </a:fld>
            <a:endParaRPr lang="en-US" sz="1000" b="1">
              <a:latin typeface="Times New Roman" pitchFamily="18" charset="0"/>
            </a:endParaRPr>
          </a:p>
        </p:txBody>
      </p:sp>
    </p:spTree>
  </p:cSld>
  <p:clrMapOvr>
    <a:masterClrMapping/>
  </p:clrMapOvr>
  <p:transition spd="slow">
    <p:cut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5613" y="317500"/>
            <a:ext cx="8212137" cy="1030288"/>
          </a:xfrm>
        </p:spPr>
        <p:txBody>
          <a:bodyPr/>
          <a:lstStyle/>
          <a:p>
            <a:pPr>
              <a:defRPr/>
            </a:pPr>
            <a:r>
              <a:rPr smtClean="0"/>
              <a:t>COMPETITIVE PRESSURES STEMMING FROM SUPPLIER BARGAINING POWER</a:t>
            </a:r>
            <a:endParaRPr dirty="0" smtClean="0"/>
          </a:p>
        </p:txBody>
      </p:sp>
      <p:sp>
        <p:nvSpPr>
          <p:cNvPr id="68611" name="Rectangle 3"/>
          <p:cNvSpPr>
            <a:spLocks noGrp="1" noChangeArrowheads="1"/>
          </p:cNvSpPr>
          <p:nvPr>
            <p:ph idx="1"/>
          </p:nvPr>
        </p:nvSpPr>
        <p:spPr>
          <a:xfrm>
            <a:off x="504825" y="1587500"/>
            <a:ext cx="8126413" cy="4829175"/>
          </a:xfrm>
        </p:spPr>
        <p:txBody>
          <a:bodyPr/>
          <a:lstStyle/>
          <a:p>
            <a:pPr>
              <a:spcBef>
                <a:spcPts val="800"/>
              </a:spcBef>
              <a:defRPr/>
            </a:pPr>
            <a:r>
              <a:rPr sz="2400" dirty="0" smtClean="0"/>
              <a:t>Supplier Bargaining Power Depends On:</a:t>
            </a:r>
          </a:p>
          <a:p>
            <a:pPr lvl="1">
              <a:spcBef>
                <a:spcPts val="800"/>
              </a:spcBef>
              <a:defRPr/>
            </a:pPr>
            <a:r>
              <a:rPr sz="2000" dirty="0" smtClean="0"/>
              <a:t>Strength of demand for and availability of </a:t>
            </a:r>
            <a:r>
              <a:rPr sz="2000" dirty="0"/>
              <a:t>suppliers’ </a:t>
            </a:r>
            <a:r>
              <a:rPr sz="2000" dirty="0" smtClean="0"/>
              <a:t>products.</a:t>
            </a:r>
          </a:p>
          <a:p>
            <a:pPr lvl="1">
              <a:spcBef>
                <a:spcPts val="800"/>
              </a:spcBef>
              <a:defRPr/>
            </a:pPr>
            <a:r>
              <a:rPr sz="2000" dirty="0"/>
              <a:t>Whether suppliers provide a differentiated input that enhances the performance of </a:t>
            </a:r>
            <a:r>
              <a:rPr sz="2000" dirty="0" smtClean="0"/>
              <a:t>the industry’s </a:t>
            </a:r>
            <a:r>
              <a:rPr sz="2000" dirty="0"/>
              <a:t>product</a:t>
            </a:r>
            <a:r>
              <a:rPr sz="2000" dirty="0" smtClean="0"/>
              <a:t>.</a:t>
            </a:r>
          </a:p>
          <a:p>
            <a:pPr lvl="1">
              <a:spcBef>
                <a:spcPts val="800"/>
              </a:spcBef>
              <a:defRPr/>
            </a:pPr>
            <a:r>
              <a:rPr sz="2000" dirty="0" smtClean="0"/>
              <a:t>Industry members’ costs for switching among suppliers</a:t>
            </a:r>
          </a:p>
          <a:p>
            <a:pPr lvl="1">
              <a:spcBef>
                <a:spcPts val="800"/>
              </a:spcBef>
              <a:defRPr/>
            </a:pPr>
            <a:r>
              <a:rPr sz="2000" dirty="0" smtClean="0"/>
              <a:t>Size of suppliers relative to size of industry members</a:t>
            </a:r>
          </a:p>
          <a:p>
            <a:pPr lvl="1">
              <a:spcBef>
                <a:spcPts val="800"/>
              </a:spcBef>
              <a:defRPr/>
            </a:pPr>
            <a:r>
              <a:rPr sz="2000" dirty="0" smtClean="0"/>
              <a:t>Fraction of the cost of the supplier’s product relative to the total cost of the industry’s product</a:t>
            </a:r>
          </a:p>
          <a:p>
            <a:pPr lvl="1">
              <a:spcBef>
                <a:spcPts val="800"/>
              </a:spcBef>
              <a:defRPr/>
            </a:pPr>
            <a:r>
              <a:rPr sz="2000" dirty="0"/>
              <a:t>Number of suppliers relative to the number of industry members</a:t>
            </a:r>
          </a:p>
          <a:p>
            <a:pPr lvl="1">
              <a:spcBef>
                <a:spcPts val="800"/>
              </a:spcBef>
              <a:defRPr/>
            </a:pPr>
            <a:r>
              <a:rPr sz="2000" dirty="0" smtClean="0"/>
              <a:t>Possibility of backward integration into suppliers’ industry</a:t>
            </a:r>
          </a:p>
          <a:p>
            <a:pPr lvl="1">
              <a:spcBef>
                <a:spcPts val="800"/>
              </a:spcBef>
              <a:defRPr/>
            </a:pPr>
            <a:r>
              <a:rPr sz="2000" dirty="0" smtClean="0"/>
              <a:t>Availability of good substitutes for suppliers’ products</a:t>
            </a:r>
          </a:p>
          <a:p>
            <a:pPr lvl="1">
              <a:spcBef>
                <a:spcPts val="800"/>
              </a:spcBef>
              <a:defRPr/>
            </a:pPr>
            <a:r>
              <a:rPr sz="2000" dirty="0"/>
              <a:t>Whether industry members are major customers of suppliers.</a:t>
            </a:r>
            <a:endParaRPr sz="2000" dirty="0" smtClean="0"/>
          </a:p>
        </p:txBody>
      </p:sp>
      <p:sp>
        <p:nvSpPr>
          <p:cNvPr id="57347"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3–</a:t>
            </a:r>
            <a:fld id="{D2EC9470-9F69-4A18-AD86-B65CB6552E9A}" type="slidenum">
              <a:rPr lang="en-US" sz="1000" b="1">
                <a:latin typeface="Times New Roman" pitchFamily="18" charset="0"/>
              </a:rPr>
              <a:pPr algn="ctr"/>
              <a:t>23</a:t>
            </a:fld>
            <a:endParaRPr lang="en-US" sz="1000" b="1">
              <a:latin typeface="Times New Roman" pitchFamily="18" charset="0"/>
            </a:endParaRPr>
          </a:p>
        </p:txBody>
      </p:sp>
    </p:spTree>
  </p:cSld>
  <p:clrMapOvr>
    <a:masterClrMapping/>
  </p:clrMapOvr>
  <p:transition spd="slow">
    <p:cut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2"/>
          <p:cNvPicPr>
            <a:picLocks noChangeAspect="1" noChangeArrowheads="1"/>
          </p:cNvPicPr>
          <p:nvPr/>
        </p:nvPicPr>
        <p:blipFill>
          <a:blip r:embed="rId3"/>
          <a:srcRect/>
          <a:stretch>
            <a:fillRect/>
          </a:stretch>
        </p:blipFill>
        <p:spPr bwMode="auto">
          <a:xfrm>
            <a:off x="1200150" y="247650"/>
            <a:ext cx="6743700" cy="6362700"/>
          </a:xfrm>
          <a:prstGeom prst="rect">
            <a:avLst/>
          </a:prstGeom>
          <a:noFill/>
          <a:ln w="9525">
            <a:noFill/>
            <a:miter lim="800000"/>
            <a:headEnd/>
            <a:tailEnd/>
          </a:ln>
        </p:spPr>
      </p:pic>
      <p:sp>
        <p:nvSpPr>
          <p:cNvPr id="59394" name="Text Box 3"/>
          <p:cNvSpPr txBox="1">
            <a:spLocks noChangeArrowheads="1"/>
          </p:cNvSpPr>
          <p:nvPr/>
        </p:nvSpPr>
        <p:spPr bwMode="auto">
          <a:xfrm>
            <a:off x="7059613" y="382588"/>
            <a:ext cx="1666875" cy="369887"/>
          </a:xfrm>
          <a:prstGeom prst="rect">
            <a:avLst/>
          </a:prstGeom>
          <a:noFill/>
          <a:ln w="9525">
            <a:noFill/>
            <a:miter lim="800000"/>
            <a:headEnd/>
            <a:tailEnd/>
          </a:ln>
        </p:spPr>
        <p:txBody>
          <a:bodyPr>
            <a:spAutoFit/>
          </a:bodyPr>
          <a:lstStyle/>
          <a:p>
            <a:pPr algn="r">
              <a:spcBef>
                <a:spcPct val="50000"/>
              </a:spcBef>
            </a:pPr>
            <a:r>
              <a:rPr lang="en-US" sz="1800" b="1">
                <a:solidFill>
                  <a:srgbClr val="CC3300"/>
                </a:solidFill>
              </a:rPr>
              <a:t>FIGURE 3.7</a:t>
            </a:r>
            <a:endParaRPr lang="en-US" sz="1800" b="1"/>
          </a:p>
        </p:txBody>
      </p:sp>
      <p:sp>
        <p:nvSpPr>
          <p:cNvPr id="59395" name="Line 4"/>
          <p:cNvSpPr>
            <a:spLocks noChangeShapeType="1"/>
          </p:cNvSpPr>
          <p:nvPr/>
        </p:nvSpPr>
        <p:spPr bwMode="auto">
          <a:xfrm>
            <a:off x="6654800" y="1712913"/>
            <a:ext cx="2122488" cy="0"/>
          </a:xfrm>
          <a:prstGeom prst="line">
            <a:avLst/>
          </a:prstGeom>
          <a:noFill/>
          <a:ln w="57150">
            <a:solidFill>
              <a:srgbClr val="CC6600"/>
            </a:solidFill>
            <a:round/>
            <a:headEnd/>
            <a:tailEnd/>
          </a:ln>
        </p:spPr>
        <p:txBody>
          <a:bodyPr/>
          <a:lstStyle/>
          <a:p>
            <a:endParaRPr lang="en-US"/>
          </a:p>
        </p:txBody>
      </p:sp>
      <p:sp>
        <p:nvSpPr>
          <p:cNvPr id="59396" name="Text Box 3"/>
          <p:cNvSpPr txBox="1">
            <a:spLocks noChangeArrowheads="1"/>
          </p:cNvSpPr>
          <p:nvPr/>
        </p:nvSpPr>
        <p:spPr bwMode="auto">
          <a:xfrm>
            <a:off x="6557963" y="730250"/>
            <a:ext cx="2362200" cy="915988"/>
          </a:xfrm>
          <a:prstGeom prst="rect">
            <a:avLst/>
          </a:prstGeom>
          <a:noFill/>
          <a:ln w="9525">
            <a:noFill/>
            <a:miter lim="800000"/>
            <a:headEnd/>
            <a:tailEnd/>
          </a:ln>
        </p:spPr>
        <p:txBody>
          <a:bodyPr>
            <a:spAutoFit/>
          </a:bodyPr>
          <a:lstStyle/>
          <a:p>
            <a:pPr>
              <a:spcBef>
                <a:spcPct val="50000"/>
              </a:spcBef>
            </a:pPr>
            <a:r>
              <a:rPr lang="en-US" sz="1800" b="1"/>
              <a:t>Factors Affecting the Bargaining Power of Suppliers</a:t>
            </a:r>
          </a:p>
        </p:txBody>
      </p:sp>
      <p:sp>
        <p:nvSpPr>
          <p:cNvPr id="59397"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3–</a:t>
            </a:r>
            <a:fld id="{FC27CA60-CEF8-46D7-B456-A28C7D8A7EBE}" type="slidenum">
              <a:rPr lang="en-US" sz="1000" b="1">
                <a:latin typeface="Times New Roman" pitchFamily="18" charset="0"/>
              </a:rPr>
              <a:pPr algn="ctr"/>
              <a:t>24</a:t>
            </a:fld>
            <a:endParaRPr lang="en-US" sz="1000" b="1">
              <a:latin typeface="Times New Roman" pitchFamily="18" charset="0"/>
            </a:endParaRPr>
          </a:p>
        </p:txBody>
      </p:sp>
    </p:spTree>
  </p:cSld>
  <p:clrMapOvr>
    <a:masterClrMapping/>
  </p:clrMapOvr>
  <p:transition spd="slow">
    <p:cut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55613" y="263525"/>
            <a:ext cx="8212137" cy="1249363"/>
          </a:xfrm>
        </p:spPr>
        <p:txBody>
          <a:bodyPr/>
          <a:lstStyle/>
          <a:p>
            <a:pPr>
              <a:defRPr/>
            </a:pPr>
            <a:r>
              <a:rPr dirty="0" smtClean="0"/>
              <a:t>COMPETITIVE PRESSURES STEMMING FROM BUYER BARGAINING POWER </a:t>
            </a:r>
            <a:br>
              <a:rPr dirty="0" smtClean="0"/>
            </a:br>
            <a:r>
              <a:rPr dirty="0" smtClean="0"/>
              <a:t>AND PRICE SENSITIVITY</a:t>
            </a:r>
          </a:p>
        </p:txBody>
      </p:sp>
      <p:sp>
        <p:nvSpPr>
          <p:cNvPr id="72707" name="Rectangle 3"/>
          <p:cNvSpPr>
            <a:spLocks noGrp="1" noChangeArrowheads="1"/>
          </p:cNvSpPr>
          <p:nvPr>
            <p:ph idx="1"/>
          </p:nvPr>
        </p:nvSpPr>
        <p:spPr>
          <a:xfrm>
            <a:off x="504825" y="1914525"/>
            <a:ext cx="7767638" cy="4502150"/>
          </a:xfrm>
        </p:spPr>
        <p:txBody>
          <a:bodyPr/>
          <a:lstStyle/>
          <a:p>
            <a:pPr>
              <a:defRPr/>
            </a:pPr>
            <a:r>
              <a:rPr sz="2400" dirty="0" smtClean="0"/>
              <a:t>Buyer Bargaining Power Considerations:</a:t>
            </a:r>
          </a:p>
          <a:p>
            <a:pPr lvl="1">
              <a:defRPr/>
            </a:pPr>
            <a:r>
              <a:rPr sz="2000" dirty="0"/>
              <a:t>Strength of </a:t>
            </a:r>
            <a:r>
              <a:rPr sz="2000" dirty="0" smtClean="0"/>
              <a:t>buyers’ </a:t>
            </a:r>
            <a:r>
              <a:rPr sz="2000" dirty="0"/>
              <a:t>demand for sellers’ products</a:t>
            </a:r>
          </a:p>
          <a:p>
            <a:pPr lvl="1">
              <a:defRPr/>
            </a:pPr>
            <a:r>
              <a:rPr sz="2000" dirty="0"/>
              <a:t>Degree to which industry </a:t>
            </a:r>
            <a:r>
              <a:rPr sz="2000" dirty="0" smtClean="0"/>
              <a:t>goods </a:t>
            </a:r>
            <a:r>
              <a:rPr sz="2000" dirty="0"/>
              <a:t>are </a:t>
            </a:r>
            <a:r>
              <a:rPr sz="2000" dirty="0" smtClean="0"/>
              <a:t>differentiated</a:t>
            </a:r>
            <a:endParaRPr sz="2000" dirty="0"/>
          </a:p>
          <a:p>
            <a:pPr lvl="1">
              <a:defRPr/>
            </a:pPr>
            <a:r>
              <a:rPr sz="2000" dirty="0" smtClean="0"/>
              <a:t>Buyers’ costs for switching to competing sellers or substitutes</a:t>
            </a:r>
          </a:p>
          <a:p>
            <a:pPr lvl="1">
              <a:defRPr/>
            </a:pPr>
            <a:r>
              <a:rPr sz="2000" dirty="0" smtClean="0"/>
              <a:t>Number and size of buyers relative to number of sellers</a:t>
            </a:r>
          </a:p>
          <a:p>
            <a:pPr lvl="1">
              <a:defRPr/>
            </a:pPr>
            <a:r>
              <a:rPr sz="2000" dirty="0" smtClean="0"/>
              <a:t>Buyers’ knowledge of products, costs and pricing</a:t>
            </a:r>
          </a:p>
          <a:p>
            <a:pPr lvl="1">
              <a:defRPr/>
            </a:pPr>
            <a:r>
              <a:rPr sz="2000" dirty="0" smtClean="0"/>
              <a:t>Threat of buyers’ integration into sellers’ industry</a:t>
            </a:r>
          </a:p>
          <a:p>
            <a:pPr lvl="1">
              <a:defRPr/>
            </a:pPr>
            <a:r>
              <a:rPr sz="2000" dirty="0" smtClean="0"/>
              <a:t>Buyers’ discretion in delaying purchases</a:t>
            </a:r>
          </a:p>
          <a:p>
            <a:pPr lvl="1">
              <a:defRPr/>
            </a:pPr>
            <a:r>
              <a:rPr sz="2000" dirty="0" smtClean="0"/>
              <a:t>Buyers’ price sensitivity due to low profits, size of purchase, and consequences of purchase </a:t>
            </a:r>
          </a:p>
        </p:txBody>
      </p:sp>
      <p:sp>
        <p:nvSpPr>
          <p:cNvPr id="61443"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3–</a:t>
            </a:r>
            <a:fld id="{70D4FBD8-EC2D-4A6F-92B6-4492470C63FC}" type="slidenum">
              <a:rPr lang="en-US" sz="1000" b="1">
                <a:latin typeface="Times New Roman" pitchFamily="18" charset="0"/>
              </a:rPr>
              <a:pPr algn="ctr"/>
              <a:t>25</a:t>
            </a:fld>
            <a:endParaRPr lang="en-US" sz="1000" b="1">
              <a:latin typeface="Times New Roman" pitchFamily="18" charset="0"/>
            </a:endParaRPr>
          </a:p>
        </p:txBody>
      </p:sp>
    </p:spTree>
  </p:cSld>
  <p:clrMapOvr>
    <a:masterClrMapping/>
  </p:clrMapOvr>
  <p:transition spd="slow">
    <p:cut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2"/>
          <p:cNvPicPr>
            <a:picLocks noChangeAspect="1" noChangeArrowheads="1"/>
          </p:cNvPicPr>
          <p:nvPr/>
        </p:nvPicPr>
        <p:blipFill>
          <a:blip r:embed="rId3"/>
          <a:srcRect/>
          <a:stretch>
            <a:fillRect/>
          </a:stretch>
        </p:blipFill>
        <p:spPr bwMode="auto">
          <a:xfrm>
            <a:off x="1209675" y="428625"/>
            <a:ext cx="6724650" cy="6000750"/>
          </a:xfrm>
          <a:prstGeom prst="rect">
            <a:avLst/>
          </a:prstGeom>
          <a:noFill/>
          <a:ln w="9525">
            <a:noFill/>
            <a:miter lim="800000"/>
            <a:headEnd/>
            <a:tailEnd/>
          </a:ln>
        </p:spPr>
      </p:pic>
      <p:sp>
        <p:nvSpPr>
          <p:cNvPr id="63490" name="Text Box 3"/>
          <p:cNvSpPr txBox="1">
            <a:spLocks noChangeArrowheads="1"/>
          </p:cNvSpPr>
          <p:nvPr/>
        </p:nvSpPr>
        <p:spPr bwMode="auto">
          <a:xfrm>
            <a:off x="273050" y="388938"/>
            <a:ext cx="1666875" cy="369887"/>
          </a:xfrm>
          <a:prstGeom prst="rect">
            <a:avLst/>
          </a:prstGeom>
          <a:noFill/>
          <a:ln w="9525">
            <a:noFill/>
            <a:miter lim="800000"/>
            <a:headEnd/>
            <a:tailEnd/>
          </a:ln>
        </p:spPr>
        <p:txBody>
          <a:bodyPr>
            <a:spAutoFit/>
          </a:bodyPr>
          <a:lstStyle/>
          <a:p>
            <a:pPr>
              <a:spcBef>
                <a:spcPct val="50000"/>
              </a:spcBef>
            </a:pPr>
            <a:r>
              <a:rPr lang="en-US" sz="1800" b="1">
                <a:solidFill>
                  <a:srgbClr val="CC6600"/>
                </a:solidFill>
              </a:rPr>
              <a:t>FIGURE 3.8</a:t>
            </a:r>
          </a:p>
        </p:txBody>
      </p:sp>
      <p:sp>
        <p:nvSpPr>
          <p:cNvPr id="63491" name="Line 4"/>
          <p:cNvSpPr>
            <a:spLocks noChangeShapeType="1"/>
          </p:cNvSpPr>
          <p:nvPr/>
        </p:nvSpPr>
        <p:spPr bwMode="auto">
          <a:xfrm>
            <a:off x="368300" y="1708150"/>
            <a:ext cx="1954213" cy="0"/>
          </a:xfrm>
          <a:prstGeom prst="line">
            <a:avLst/>
          </a:prstGeom>
          <a:noFill/>
          <a:ln w="57150">
            <a:solidFill>
              <a:srgbClr val="CC6600"/>
            </a:solidFill>
            <a:round/>
            <a:headEnd/>
            <a:tailEnd/>
          </a:ln>
        </p:spPr>
        <p:txBody>
          <a:bodyPr/>
          <a:lstStyle/>
          <a:p>
            <a:endParaRPr lang="en-US"/>
          </a:p>
        </p:txBody>
      </p:sp>
      <p:sp>
        <p:nvSpPr>
          <p:cNvPr id="63492" name="Text Box 3"/>
          <p:cNvSpPr txBox="1">
            <a:spLocks noChangeArrowheads="1"/>
          </p:cNvSpPr>
          <p:nvPr/>
        </p:nvSpPr>
        <p:spPr bwMode="auto">
          <a:xfrm>
            <a:off x="271463" y="725488"/>
            <a:ext cx="2362200" cy="915987"/>
          </a:xfrm>
          <a:prstGeom prst="rect">
            <a:avLst/>
          </a:prstGeom>
          <a:noFill/>
          <a:ln w="9525">
            <a:noFill/>
            <a:miter lim="800000"/>
            <a:headEnd/>
            <a:tailEnd/>
          </a:ln>
        </p:spPr>
        <p:txBody>
          <a:bodyPr>
            <a:spAutoFit/>
          </a:bodyPr>
          <a:lstStyle/>
          <a:p>
            <a:pPr>
              <a:spcBef>
                <a:spcPct val="50000"/>
              </a:spcBef>
            </a:pPr>
            <a:r>
              <a:rPr lang="en-US" sz="1800" b="1"/>
              <a:t>Factors Affecting the Bargaining Power of Buyers</a:t>
            </a:r>
          </a:p>
        </p:txBody>
      </p:sp>
      <p:sp>
        <p:nvSpPr>
          <p:cNvPr id="63493"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3–</a:t>
            </a:r>
            <a:fld id="{F3A608CF-4F29-4991-A5FA-A59087D701D4}" type="slidenum">
              <a:rPr lang="en-US" sz="1000" b="1">
                <a:latin typeface="Times New Roman" pitchFamily="18" charset="0"/>
              </a:rPr>
              <a:pPr algn="ctr"/>
              <a:t>26</a:t>
            </a:fld>
            <a:endParaRPr lang="en-US" sz="1000" b="1">
              <a:latin typeface="Times New Roman" pitchFamily="18" charset="0"/>
            </a:endParaRPr>
          </a:p>
        </p:txBody>
      </p:sp>
    </p:spTree>
  </p:cSld>
  <p:clrMapOvr>
    <a:masterClrMapping/>
  </p:clrMapOvr>
  <p:transition spd="slow">
    <p:cut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55613" y="263525"/>
            <a:ext cx="8212137" cy="1249363"/>
          </a:xfrm>
        </p:spPr>
        <p:txBody>
          <a:bodyPr/>
          <a:lstStyle/>
          <a:p>
            <a:pPr>
              <a:defRPr/>
            </a:pPr>
            <a:r>
              <a:rPr smtClean="0"/>
              <a:t>IS THE COLLECTIVE STRENGTH OF </a:t>
            </a:r>
            <a:br>
              <a:rPr smtClean="0"/>
            </a:br>
            <a:r>
              <a:rPr smtClean="0"/>
              <a:t>THE FIVE COMPETITIVE FORCES CONDUCIVE TO GOOD PROFITABILITY?</a:t>
            </a:r>
            <a:endParaRPr dirty="0" smtClean="0"/>
          </a:p>
        </p:txBody>
      </p:sp>
      <p:sp>
        <p:nvSpPr>
          <p:cNvPr id="76803" name="Rectangle 3"/>
          <p:cNvSpPr>
            <a:spLocks noGrp="1" noChangeArrowheads="1"/>
          </p:cNvSpPr>
          <p:nvPr>
            <p:ph idx="1"/>
          </p:nvPr>
        </p:nvSpPr>
        <p:spPr>
          <a:xfrm>
            <a:off x="504825" y="1914525"/>
            <a:ext cx="8126413" cy="4502150"/>
          </a:xfrm>
        </p:spPr>
        <p:txBody>
          <a:bodyPr/>
          <a:lstStyle/>
          <a:p>
            <a:pPr>
              <a:defRPr/>
            </a:pPr>
            <a:r>
              <a:rPr dirty="0" smtClean="0"/>
              <a:t>Is the state of competition in the industry stronger than “normal”?</a:t>
            </a:r>
          </a:p>
          <a:p>
            <a:pPr>
              <a:defRPr/>
            </a:pPr>
            <a:r>
              <a:rPr dirty="0" smtClean="0"/>
              <a:t>Can industry firms expect to earn decent profits given prevailing competitive forces?</a:t>
            </a:r>
          </a:p>
          <a:p>
            <a:pPr>
              <a:defRPr/>
            </a:pPr>
            <a:r>
              <a:rPr dirty="0" smtClean="0"/>
              <a:t>Are some of the competitive forces sufficiently powerful to undermine industry profitability?</a:t>
            </a:r>
          </a:p>
          <a:p>
            <a:pPr lvl="1">
              <a:defRPr/>
            </a:pPr>
            <a:r>
              <a:rPr dirty="0"/>
              <a:t>Even one powerful force may be enough to make the industry unattractive in terms of its profit </a:t>
            </a:r>
            <a:r>
              <a:rPr dirty="0" smtClean="0"/>
              <a:t>potential</a:t>
            </a:r>
            <a:endParaRPr dirty="0"/>
          </a:p>
        </p:txBody>
      </p:sp>
      <p:sp>
        <p:nvSpPr>
          <p:cNvPr id="65539"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3–</a:t>
            </a:r>
            <a:fld id="{9029667A-4C3B-4ADA-B48A-A752F5625D58}" type="slidenum">
              <a:rPr lang="en-US" sz="1000" b="1">
                <a:latin typeface="Times New Roman" pitchFamily="18" charset="0"/>
              </a:rPr>
              <a:pPr algn="ctr"/>
              <a:t>27</a:t>
            </a:fld>
            <a:endParaRPr lang="en-US" sz="1000" b="1">
              <a:latin typeface="Times New Roman" pitchFamily="18" charset="0"/>
            </a:endParaRPr>
          </a:p>
        </p:txBody>
      </p:sp>
    </p:spTree>
  </p:cSld>
  <p:clrMapOvr>
    <a:masterClrMapping/>
  </p:clrMapOvr>
  <p:transition spd="slow">
    <p:cut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81038" y="1276350"/>
            <a:ext cx="7718425" cy="5176838"/>
          </a:xfrm>
        </p:spPr>
        <p:txBody>
          <a:bodyPr/>
          <a:lstStyle/>
          <a:p>
            <a:pPr>
              <a:defRPr/>
            </a:pPr>
            <a:r>
              <a:rPr dirty="0"/>
              <a:t>The strongest of the </a:t>
            </a:r>
            <a:r>
              <a:rPr dirty="0" smtClean="0"/>
              <a:t>five forces </a:t>
            </a:r>
            <a:r>
              <a:rPr dirty="0"/>
              <a:t>determines </a:t>
            </a:r>
            <a:r>
              <a:rPr dirty="0" smtClean="0"/>
              <a:t>the extent </a:t>
            </a:r>
            <a:r>
              <a:rPr dirty="0"/>
              <a:t>of the </a:t>
            </a:r>
            <a:r>
              <a:rPr dirty="0" smtClean="0"/>
              <a:t>downward pressure </a:t>
            </a:r>
            <a:r>
              <a:rPr dirty="0"/>
              <a:t>on an </a:t>
            </a:r>
            <a:r>
              <a:rPr dirty="0" smtClean="0"/>
              <a:t>industry’s profitability.</a:t>
            </a:r>
          </a:p>
          <a:p>
            <a:pPr>
              <a:defRPr/>
            </a:pPr>
            <a:r>
              <a:rPr dirty="0"/>
              <a:t>Having more than one strong force </a:t>
            </a:r>
            <a:r>
              <a:rPr dirty="0" smtClean="0"/>
              <a:t>means </a:t>
            </a:r>
            <a:r>
              <a:rPr dirty="0"/>
              <a:t>that </a:t>
            </a:r>
            <a:r>
              <a:rPr dirty="0" smtClean="0"/>
              <a:t>an </a:t>
            </a:r>
            <a:r>
              <a:rPr dirty="0"/>
              <a:t>industry has multiple competitive </a:t>
            </a:r>
            <a:r>
              <a:rPr dirty="0" smtClean="0"/>
              <a:t>challenges with </a:t>
            </a:r>
            <a:r>
              <a:rPr dirty="0"/>
              <a:t>which to cope.</a:t>
            </a:r>
          </a:p>
        </p:txBody>
      </p:sp>
      <p:sp>
        <p:nvSpPr>
          <p:cNvPr id="67586"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3–</a:t>
            </a:r>
            <a:fld id="{DE7AB7B3-86A5-4505-A376-94DCFE46B236}" type="slidenum">
              <a:rPr lang="en-US" sz="1000" b="1">
                <a:latin typeface="Times New Roman" pitchFamily="18" charset="0"/>
              </a:rPr>
              <a:pPr algn="ctr"/>
              <a:t>28</a:t>
            </a:fld>
            <a:endParaRPr lang="en-US" sz="1000" b="1">
              <a:latin typeface="Times New Roman" pitchFamily="18" charset="0"/>
            </a:endParaRPr>
          </a:p>
        </p:txBody>
      </p:sp>
    </p:spTree>
  </p:cSld>
  <p:clrMapOvr>
    <a:masterClrMapping/>
  </p:clrMapOvr>
  <p:transition spd="slow">
    <p:cut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55613" y="317500"/>
            <a:ext cx="8212137" cy="1030288"/>
          </a:xfrm>
        </p:spPr>
        <p:txBody>
          <a:bodyPr/>
          <a:lstStyle/>
          <a:p>
            <a:pPr>
              <a:defRPr/>
            </a:pPr>
            <a:r>
              <a:rPr dirty="0" smtClean="0"/>
              <a:t>MATCHING COMPANY STRATEGY </a:t>
            </a:r>
            <a:br>
              <a:rPr dirty="0" smtClean="0"/>
            </a:br>
            <a:r>
              <a:rPr dirty="0" smtClean="0"/>
              <a:t>TO COMPETITIVE CONDITIONS</a:t>
            </a:r>
          </a:p>
        </p:txBody>
      </p:sp>
      <p:sp>
        <p:nvSpPr>
          <p:cNvPr id="78851" name="Rectangle 3"/>
          <p:cNvSpPr>
            <a:spLocks noGrp="1" noChangeArrowheads="1"/>
          </p:cNvSpPr>
          <p:nvPr>
            <p:ph idx="1"/>
          </p:nvPr>
        </p:nvSpPr>
        <p:spPr>
          <a:xfrm>
            <a:off x="504825" y="1587500"/>
            <a:ext cx="8126413" cy="4829175"/>
          </a:xfrm>
        </p:spPr>
        <p:txBody>
          <a:bodyPr/>
          <a:lstStyle/>
          <a:p>
            <a:pPr marL="0" indent="0">
              <a:buSzPct val="100000"/>
              <a:buFont typeface="Wingdings" pitchFamily="2" charset="2"/>
              <a:buNone/>
              <a:tabLst>
                <a:tab pos="346075" algn="l"/>
              </a:tabLst>
              <a:defRPr/>
            </a:pPr>
            <a:r>
              <a:rPr smtClean="0"/>
              <a:t>Effectively matching a firm’s business strategy to prevailing competitive conditions has two aspects:</a:t>
            </a:r>
          </a:p>
          <a:p>
            <a:pPr marL="0" indent="0">
              <a:buSzPct val="100000"/>
              <a:buFont typeface="Arial" charset="0"/>
              <a:buAutoNum type="arabicPeriod"/>
              <a:tabLst>
                <a:tab pos="346075" algn="l"/>
              </a:tabLst>
              <a:defRPr/>
            </a:pPr>
            <a:r>
              <a:rPr smtClean="0"/>
              <a:t>Pursuing avenues that shield the firm from as   	many competitive pressures as possible.</a:t>
            </a:r>
          </a:p>
          <a:p>
            <a:pPr marL="0" indent="0">
              <a:buSzPct val="100000"/>
              <a:buFont typeface="Arial" charset="0"/>
              <a:buAutoNum type="arabicPeriod"/>
              <a:tabLst>
                <a:tab pos="346075" algn="l"/>
              </a:tabLst>
              <a:defRPr/>
            </a:pPr>
            <a:r>
              <a:rPr smtClean="0"/>
              <a:t>Initiating actions calculated to shift competitive 	forces in the firm’s favor by altering underlying 	factors driving the five forces.</a:t>
            </a:r>
          </a:p>
        </p:txBody>
      </p:sp>
      <p:sp>
        <p:nvSpPr>
          <p:cNvPr id="68611"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3–</a:t>
            </a:r>
            <a:fld id="{518F7D6F-2A42-45F6-BE3F-6E019E94F4E0}" type="slidenum">
              <a:rPr lang="en-US" sz="1000" b="1">
                <a:latin typeface="Times New Roman" pitchFamily="18" charset="0"/>
              </a:rPr>
              <a:pPr algn="ctr"/>
              <a:t>29</a:t>
            </a:fld>
            <a:endParaRPr lang="en-US" sz="1000" b="1">
              <a:latin typeface="Times New Roman" pitchFamily="18" charset="0"/>
            </a:endParaRPr>
          </a:p>
        </p:txBody>
      </p:sp>
    </p:spTree>
  </p:cSld>
  <p:clrMapOvr>
    <a:masterClrMapping/>
  </p:clrMapOvr>
  <p:transition spd="slow">
    <p:cut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3"/>
          <p:cNvSpPr txBox="1">
            <a:spLocks noChangeArrowheads="1"/>
          </p:cNvSpPr>
          <p:nvPr/>
        </p:nvSpPr>
        <p:spPr bwMode="auto">
          <a:xfrm>
            <a:off x="347663" y="409575"/>
            <a:ext cx="1687512" cy="369888"/>
          </a:xfrm>
          <a:prstGeom prst="rect">
            <a:avLst/>
          </a:prstGeom>
          <a:noFill/>
          <a:ln w="9525">
            <a:noFill/>
            <a:miter lim="800000"/>
            <a:headEnd/>
            <a:tailEnd/>
          </a:ln>
        </p:spPr>
        <p:txBody>
          <a:bodyPr lIns="0" rIns="0">
            <a:spAutoFit/>
          </a:bodyPr>
          <a:lstStyle/>
          <a:p>
            <a:pPr>
              <a:spcBef>
                <a:spcPct val="50000"/>
              </a:spcBef>
            </a:pPr>
            <a:r>
              <a:rPr lang="en-US" sz="1800" b="1">
                <a:solidFill>
                  <a:srgbClr val="CC6600"/>
                </a:solidFill>
              </a:rPr>
              <a:t>FIGURE 3.1</a:t>
            </a:r>
          </a:p>
        </p:txBody>
      </p:sp>
      <p:sp>
        <p:nvSpPr>
          <p:cNvPr id="19458" name="Line 4"/>
          <p:cNvSpPr>
            <a:spLocks noChangeShapeType="1"/>
          </p:cNvSpPr>
          <p:nvPr/>
        </p:nvSpPr>
        <p:spPr bwMode="auto">
          <a:xfrm>
            <a:off x="347663" y="1076325"/>
            <a:ext cx="8375650" cy="0"/>
          </a:xfrm>
          <a:prstGeom prst="line">
            <a:avLst/>
          </a:prstGeom>
          <a:noFill/>
          <a:ln w="57150">
            <a:solidFill>
              <a:srgbClr val="CC6600"/>
            </a:solidFill>
            <a:round/>
            <a:headEnd/>
            <a:tailEnd/>
          </a:ln>
        </p:spPr>
        <p:txBody>
          <a:bodyPr/>
          <a:lstStyle/>
          <a:p>
            <a:endParaRPr lang="en-US"/>
          </a:p>
        </p:txBody>
      </p:sp>
      <p:sp>
        <p:nvSpPr>
          <p:cNvPr id="19459" name="Text Box 3"/>
          <p:cNvSpPr txBox="1">
            <a:spLocks noChangeArrowheads="1"/>
          </p:cNvSpPr>
          <p:nvPr/>
        </p:nvSpPr>
        <p:spPr bwMode="auto">
          <a:xfrm>
            <a:off x="1863725" y="406400"/>
            <a:ext cx="6859588" cy="646113"/>
          </a:xfrm>
          <a:prstGeom prst="rect">
            <a:avLst/>
          </a:prstGeom>
          <a:noFill/>
          <a:ln w="9525">
            <a:noFill/>
            <a:miter lim="800000"/>
            <a:headEnd/>
            <a:tailEnd/>
          </a:ln>
        </p:spPr>
        <p:txBody>
          <a:bodyPr>
            <a:spAutoFit/>
          </a:bodyPr>
          <a:lstStyle/>
          <a:p>
            <a:pPr>
              <a:spcBef>
                <a:spcPct val="50000"/>
              </a:spcBef>
            </a:pPr>
            <a:r>
              <a:rPr lang="en-US" sz="1800" b="1"/>
              <a:t>From Thinking Strategically about the Company’s Situation to Choosing a Strategy</a:t>
            </a:r>
          </a:p>
        </p:txBody>
      </p:sp>
      <p:grpSp>
        <p:nvGrpSpPr>
          <p:cNvPr id="19460" name="Group 16"/>
          <p:cNvGrpSpPr>
            <a:grpSpLocks/>
          </p:cNvGrpSpPr>
          <p:nvPr/>
        </p:nvGrpSpPr>
        <p:grpSpPr bwMode="auto">
          <a:xfrm>
            <a:off x="382588" y="1855788"/>
            <a:ext cx="8185150" cy="4025900"/>
            <a:chOff x="261" y="981"/>
            <a:chExt cx="5156" cy="2609"/>
          </a:xfrm>
        </p:grpSpPr>
        <p:sp>
          <p:nvSpPr>
            <p:cNvPr id="19464" name="AutoShape 7"/>
            <p:cNvSpPr>
              <a:spLocks noChangeArrowheads="1"/>
            </p:cNvSpPr>
            <p:nvPr/>
          </p:nvSpPr>
          <p:spPr bwMode="blackWhite">
            <a:xfrm>
              <a:off x="261" y="981"/>
              <a:ext cx="1105" cy="1159"/>
            </a:xfrm>
            <a:prstGeom prst="bevel">
              <a:avLst>
                <a:gd name="adj" fmla="val 4162"/>
              </a:avLst>
            </a:prstGeom>
            <a:gradFill rotWithShape="1">
              <a:gsLst>
                <a:gs pos="0">
                  <a:srgbClr val="336600"/>
                </a:gs>
                <a:gs pos="100000">
                  <a:srgbClr val="5D8635"/>
                </a:gs>
              </a:gsLst>
              <a:path path="rect">
                <a:fillToRect t="100000" r="100000"/>
              </a:path>
            </a:gradFill>
            <a:ln w="3175">
              <a:solidFill>
                <a:srgbClr val="336600"/>
              </a:solidFill>
              <a:miter lim="800000"/>
              <a:headEnd/>
              <a:tailEnd/>
            </a:ln>
          </p:spPr>
          <p:txBody>
            <a:bodyPr wrap="none" anchor="ctr"/>
            <a:lstStyle/>
            <a:p>
              <a:pPr algn="ctr"/>
              <a:r>
                <a:rPr lang="en-US" sz="1600" b="1">
                  <a:solidFill>
                    <a:schemeClr val="bg1"/>
                  </a:solidFill>
                </a:rPr>
                <a:t>Thinking</a:t>
              </a:r>
            </a:p>
            <a:p>
              <a:pPr algn="ctr"/>
              <a:r>
                <a:rPr lang="en-US" sz="1600" b="1">
                  <a:solidFill>
                    <a:schemeClr val="bg1"/>
                  </a:solidFill>
                </a:rPr>
                <a:t>strategically</a:t>
              </a:r>
            </a:p>
            <a:p>
              <a:pPr algn="ctr"/>
              <a:r>
                <a:rPr lang="en-US" sz="1600" b="1">
                  <a:solidFill>
                    <a:schemeClr val="bg1"/>
                  </a:solidFill>
                </a:rPr>
                <a:t>about a firm’s</a:t>
              </a:r>
            </a:p>
            <a:p>
              <a:pPr algn="ctr"/>
              <a:r>
                <a:rPr lang="en-US" sz="1600" b="1">
                  <a:solidFill>
                    <a:schemeClr val="bg1"/>
                  </a:solidFill>
                </a:rPr>
                <a:t>external</a:t>
              </a:r>
            </a:p>
            <a:p>
              <a:pPr algn="ctr"/>
              <a:r>
                <a:rPr lang="en-US" sz="1600" b="1">
                  <a:solidFill>
                    <a:schemeClr val="bg1"/>
                  </a:solidFill>
                </a:rPr>
                <a:t>environment</a:t>
              </a:r>
            </a:p>
          </p:txBody>
        </p:sp>
        <p:sp>
          <p:nvSpPr>
            <p:cNvPr id="19465" name="AutoShape 8"/>
            <p:cNvSpPr>
              <a:spLocks noChangeArrowheads="1"/>
            </p:cNvSpPr>
            <p:nvPr/>
          </p:nvSpPr>
          <p:spPr bwMode="blackWhite">
            <a:xfrm>
              <a:off x="261" y="2431"/>
              <a:ext cx="1105" cy="1159"/>
            </a:xfrm>
            <a:prstGeom prst="bevel">
              <a:avLst>
                <a:gd name="adj" fmla="val 3620"/>
              </a:avLst>
            </a:prstGeom>
            <a:gradFill rotWithShape="1">
              <a:gsLst>
                <a:gs pos="0">
                  <a:srgbClr val="CC6C18"/>
                </a:gs>
                <a:gs pos="100000">
                  <a:srgbClr val="954F11"/>
                </a:gs>
              </a:gsLst>
              <a:path path="rect">
                <a:fillToRect t="100000" r="100000"/>
              </a:path>
            </a:gradFill>
            <a:ln w="3175">
              <a:solidFill>
                <a:srgbClr val="993300"/>
              </a:solidFill>
              <a:miter lim="800000"/>
              <a:headEnd/>
              <a:tailEnd/>
            </a:ln>
          </p:spPr>
          <p:txBody>
            <a:bodyPr wrap="none" anchor="ctr"/>
            <a:lstStyle/>
            <a:p>
              <a:pPr algn="ctr"/>
              <a:r>
                <a:rPr lang="en-US" sz="1600" b="1">
                  <a:solidFill>
                    <a:schemeClr val="bg1"/>
                  </a:solidFill>
                </a:rPr>
                <a:t>Thinking</a:t>
              </a:r>
            </a:p>
            <a:p>
              <a:pPr algn="ctr"/>
              <a:r>
                <a:rPr lang="en-US" sz="1600" b="1">
                  <a:solidFill>
                    <a:schemeClr val="bg1"/>
                  </a:solidFill>
                </a:rPr>
                <a:t>strategically</a:t>
              </a:r>
            </a:p>
            <a:p>
              <a:pPr algn="ctr"/>
              <a:r>
                <a:rPr lang="en-US" sz="1600" b="1">
                  <a:solidFill>
                    <a:schemeClr val="bg1"/>
                  </a:solidFill>
                </a:rPr>
                <a:t>about a firm’s</a:t>
              </a:r>
            </a:p>
            <a:p>
              <a:pPr algn="ctr"/>
              <a:r>
                <a:rPr lang="en-US" sz="1600" b="1">
                  <a:solidFill>
                    <a:schemeClr val="bg1"/>
                  </a:solidFill>
                </a:rPr>
                <a:t>internal</a:t>
              </a:r>
            </a:p>
            <a:p>
              <a:pPr algn="ctr"/>
              <a:r>
                <a:rPr lang="en-US" sz="1600" b="1">
                  <a:solidFill>
                    <a:schemeClr val="bg1"/>
                  </a:solidFill>
                </a:rPr>
                <a:t>environment</a:t>
              </a:r>
            </a:p>
          </p:txBody>
        </p:sp>
        <p:sp>
          <p:nvSpPr>
            <p:cNvPr id="19466" name="AutoShape 9"/>
            <p:cNvSpPr>
              <a:spLocks noChangeArrowheads="1"/>
            </p:cNvSpPr>
            <p:nvPr/>
          </p:nvSpPr>
          <p:spPr bwMode="blackWhite">
            <a:xfrm>
              <a:off x="1942" y="1686"/>
              <a:ext cx="913" cy="1212"/>
            </a:xfrm>
            <a:prstGeom prst="bevel">
              <a:avLst>
                <a:gd name="adj" fmla="val 4931"/>
              </a:avLst>
            </a:prstGeom>
            <a:gradFill rotWithShape="1">
              <a:gsLst>
                <a:gs pos="0">
                  <a:schemeClr val="accent2"/>
                </a:gs>
                <a:gs pos="100000">
                  <a:srgbClr val="1B525D"/>
                </a:gs>
              </a:gsLst>
              <a:path path="rect">
                <a:fillToRect t="100000" r="100000"/>
              </a:path>
            </a:gradFill>
            <a:ln w="3175">
              <a:solidFill>
                <a:srgbClr val="336600"/>
              </a:solidFill>
              <a:miter lim="800000"/>
              <a:headEnd/>
              <a:tailEnd/>
            </a:ln>
          </p:spPr>
          <p:txBody>
            <a:bodyPr wrap="none" anchor="ctr"/>
            <a:lstStyle/>
            <a:p>
              <a:pPr algn="ctr"/>
              <a:r>
                <a:rPr lang="en-US" sz="1600" b="1">
                  <a:solidFill>
                    <a:schemeClr val="bg1"/>
                  </a:solidFill>
                </a:rPr>
                <a:t>Form a</a:t>
              </a:r>
            </a:p>
            <a:p>
              <a:pPr algn="ctr"/>
              <a:r>
                <a:rPr lang="en-US" sz="1600" b="1">
                  <a:solidFill>
                    <a:schemeClr val="bg1"/>
                  </a:solidFill>
                </a:rPr>
                <a:t>strategic</a:t>
              </a:r>
            </a:p>
            <a:p>
              <a:pPr algn="ctr"/>
              <a:r>
                <a:rPr lang="en-US" sz="1600" b="1">
                  <a:solidFill>
                    <a:schemeClr val="bg1"/>
                  </a:solidFill>
                </a:rPr>
                <a:t>vision of</a:t>
              </a:r>
            </a:p>
            <a:p>
              <a:pPr algn="ctr"/>
              <a:r>
                <a:rPr lang="en-US" sz="1600" b="1">
                  <a:solidFill>
                    <a:schemeClr val="bg1"/>
                  </a:solidFill>
                </a:rPr>
                <a:t>where the</a:t>
              </a:r>
            </a:p>
            <a:p>
              <a:pPr algn="ctr"/>
              <a:r>
                <a:rPr lang="en-US" sz="1600" b="1">
                  <a:solidFill>
                    <a:schemeClr val="bg1"/>
                  </a:solidFill>
                </a:rPr>
                <a:t>firm needs </a:t>
              </a:r>
              <a:br>
                <a:rPr lang="en-US" sz="1600" b="1">
                  <a:solidFill>
                    <a:schemeClr val="bg1"/>
                  </a:solidFill>
                </a:rPr>
              </a:br>
              <a:r>
                <a:rPr lang="en-US" sz="1600" b="1">
                  <a:solidFill>
                    <a:schemeClr val="bg1"/>
                  </a:solidFill>
                </a:rPr>
                <a:t>to head</a:t>
              </a:r>
            </a:p>
          </p:txBody>
        </p:sp>
        <p:sp>
          <p:nvSpPr>
            <p:cNvPr id="19467" name="AutoShape 10"/>
            <p:cNvSpPr>
              <a:spLocks noChangeArrowheads="1"/>
            </p:cNvSpPr>
            <p:nvPr/>
          </p:nvSpPr>
          <p:spPr bwMode="blackWhite">
            <a:xfrm>
              <a:off x="3180" y="1686"/>
              <a:ext cx="913" cy="1212"/>
            </a:xfrm>
            <a:prstGeom prst="bevel">
              <a:avLst>
                <a:gd name="adj" fmla="val 4819"/>
              </a:avLst>
            </a:prstGeom>
            <a:gradFill rotWithShape="1">
              <a:gsLst>
                <a:gs pos="0">
                  <a:srgbClr val="CC9900"/>
                </a:gs>
                <a:gs pos="100000">
                  <a:srgbClr val="886600"/>
                </a:gs>
              </a:gsLst>
              <a:path path="rect">
                <a:fillToRect t="100000" r="100000"/>
              </a:path>
            </a:gradFill>
            <a:ln w="3175">
              <a:solidFill>
                <a:srgbClr val="996633"/>
              </a:solidFill>
              <a:miter lim="800000"/>
              <a:headEnd/>
              <a:tailEnd/>
            </a:ln>
          </p:spPr>
          <p:txBody>
            <a:bodyPr wrap="none" anchor="ctr"/>
            <a:lstStyle/>
            <a:p>
              <a:pPr algn="ctr"/>
              <a:r>
                <a:rPr lang="en-US" sz="1600" b="1">
                  <a:solidFill>
                    <a:schemeClr val="bg1"/>
                  </a:solidFill>
                </a:rPr>
                <a:t>Identify</a:t>
              </a:r>
            </a:p>
            <a:p>
              <a:pPr algn="ctr"/>
              <a:r>
                <a:rPr lang="en-US" sz="1600" b="1">
                  <a:solidFill>
                    <a:schemeClr val="bg1"/>
                  </a:solidFill>
                </a:rPr>
                <a:t>promising</a:t>
              </a:r>
            </a:p>
            <a:p>
              <a:pPr algn="ctr"/>
              <a:r>
                <a:rPr lang="en-US" sz="1600" b="1">
                  <a:solidFill>
                    <a:schemeClr val="bg1"/>
                  </a:solidFill>
                </a:rPr>
                <a:t>strategic</a:t>
              </a:r>
            </a:p>
            <a:p>
              <a:pPr algn="ctr"/>
              <a:r>
                <a:rPr lang="en-US" sz="1600" b="1">
                  <a:solidFill>
                    <a:schemeClr val="bg1"/>
                  </a:solidFill>
                </a:rPr>
                <a:t>options</a:t>
              </a:r>
            </a:p>
            <a:p>
              <a:pPr algn="ctr"/>
              <a:r>
                <a:rPr lang="en-US" sz="1600" b="1">
                  <a:solidFill>
                    <a:schemeClr val="bg1"/>
                  </a:solidFill>
                </a:rPr>
                <a:t>for the firm</a:t>
              </a:r>
            </a:p>
          </p:txBody>
        </p:sp>
        <p:sp>
          <p:nvSpPr>
            <p:cNvPr id="19468" name="AutoShape 11"/>
            <p:cNvSpPr>
              <a:spLocks noChangeArrowheads="1"/>
            </p:cNvSpPr>
            <p:nvPr/>
          </p:nvSpPr>
          <p:spPr bwMode="blackWhite">
            <a:xfrm>
              <a:off x="4432" y="1686"/>
              <a:ext cx="985" cy="1212"/>
            </a:xfrm>
            <a:prstGeom prst="bevel">
              <a:avLst>
                <a:gd name="adj" fmla="val 5176"/>
              </a:avLst>
            </a:prstGeom>
            <a:gradFill rotWithShape="1">
              <a:gsLst>
                <a:gs pos="0">
                  <a:srgbClr val="660066"/>
                </a:gs>
                <a:gs pos="100000">
                  <a:srgbClr val="5E005E"/>
                </a:gs>
              </a:gsLst>
              <a:path path="rect">
                <a:fillToRect t="100000" r="100000"/>
              </a:path>
            </a:gradFill>
            <a:ln w="3175">
              <a:solidFill>
                <a:srgbClr val="660066"/>
              </a:solidFill>
              <a:miter lim="800000"/>
              <a:headEnd/>
              <a:tailEnd/>
            </a:ln>
          </p:spPr>
          <p:txBody>
            <a:bodyPr wrap="none" anchor="ctr"/>
            <a:lstStyle/>
            <a:p>
              <a:pPr algn="ctr"/>
              <a:r>
                <a:rPr lang="en-US" sz="1600" b="1">
                  <a:solidFill>
                    <a:schemeClr val="bg1"/>
                  </a:solidFill>
                </a:rPr>
                <a:t>Select the</a:t>
              </a:r>
            </a:p>
            <a:p>
              <a:pPr algn="ctr"/>
              <a:r>
                <a:rPr lang="en-US" sz="1600" b="1">
                  <a:solidFill>
                    <a:schemeClr val="bg1"/>
                  </a:solidFill>
                </a:rPr>
                <a:t>best strategy</a:t>
              </a:r>
            </a:p>
            <a:p>
              <a:pPr algn="ctr"/>
              <a:r>
                <a:rPr lang="en-US" sz="1600" b="1">
                  <a:solidFill>
                    <a:schemeClr val="bg1"/>
                  </a:solidFill>
                </a:rPr>
                <a:t>and business</a:t>
              </a:r>
            </a:p>
            <a:p>
              <a:pPr algn="ctr"/>
              <a:r>
                <a:rPr lang="en-US" sz="1600" b="1">
                  <a:solidFill>
                    <a:schemeClr val="bg1"/>
                  </a:solidFill>
                </a:rPr>
                <a:t>model for </a:t>
              </a:r>
              <a:br>
                <a:rPr lang="en-US" sz="1600" b="1">
                  <a:solidFill>
                    <a:schemeClr val="bg1"/>
                  </a:solidFill>
                </a:rPr>
              </a:br>
              <a:r>
                <a:rPr lang="en-US" sz="1600" b="1">
                  <a:solidFill>
                    <a:schemeClr val="bg1"/>
                  </a:solidFill>
                </a:rPr>
                <a:t>the firm</a:t>
              </a:r>
            </a:p>
          </p:txBody>
        </p:sp>
        <p:cxnSp>
          <p:nvCxnSpPr>
            <p:cNvPr id="19469" name="AutoShape 12"/>
            <p:cNvCxnSpPr>
              <a:cxnSpLocks noChangeShapeType="1"/>
              <a:stCxn id="19464" idx="0"/>
              <a:endCxn id="19466" idx="4"/>
            </p:cNvCxnSpPr>
            <p:nvPr/>
          </p:nvCxnSpPr>
          <p:spPr bwMode="blackWhite">
            <a:xfrm>
              <a:off x="1366" y="1561"/>
              <a:ext cx="576" cy="731"/>
            </a:xfrm>
            <a:prstGeom prst="bentConnector3">
              <a:avLst>
                <a:gd name="adj1" fmla="val 49829"/>
              </a:avLst>
            </a:prstGeom>
            <a:noFill/>
            <a:ln w="57150">
              <a:solidFill>
                <a:srgbClr val="5F5F5F"/>
              </a:solidFill>
              <a:miter lim="800000"/>
              <a:headEnd/>
              <a:tailEnd type="triangle" w="med" len="med"/>
            </a:ln>
          </p:spPr>
        </p:cxnSp>
        <p:cxnSp>
          <p:nvCxnSpPr>
            <p:cNvPr id="19470" name="AutoShape 13"/>
            <p:cNvCxnSpPr>
              <a:cxnSpLocks noChangeShapeType="1"/>
              <a:stCxn id="19465" idx="0"/>
              <a:endCxn id="19466" idx="4"/>
            </p:cNvCxnSpPr>
            <p:nvPr/>
          </p:nvCxnSpPr>
          <p:spPr bwMode="blackWhite">
            <a:xfrm flipV="1">
              <a:off x="1366" y="2292"/>
              <a:ext cx="576" cy="719"/>
            </a:xfrm>
            <a:prstGeom prst="bentConnector3">
              <a:avLst>
                <a:gd name="adj1" fmla="val 49829"/>
              </a:avLst>
            </a:prstGeom>
            <a:noFill/>
            <a:ln w="57150">
              <a:solidFill>
                <a:srgbClr val="5F5F5F"/>
              </a:solidFill>
              <a:miter lim="800000"/>
              <a:headEnd/>
              <a:tailEnd type="triangle" w="med" len="med"/>
            </a:ln>
          </p:spPr>
        </p:cxnSp>
        <p:cxnSp>
          <p:nvCxnSpPr>
            <p:cNvPr id="19471" name="AutoShape 14"/>
            <p:cNvCxnSpPr>
              <a:cxnSpLocks noChangeShapeType="1"/>
              <a:stCxn id="19467" idx="0"/>
              <a:endCxn id="19468" idx="4"/>
            </p:cNvCxnSpPr>
            <p:nvPr/>
          </p:nvCxnSpPr>
          <p:spPr bwMode="blackWhite">
            <a:xfrm>
              <a:off x="2855" y="2292"/>
              <a:ext cx="325" cy="0"/>
            </a:xfrm>
            <a:prstGeom prst="straightConnector1">
              <a:avLst/>
            </a:prstGeom>
            <a:noFill/>
            <a:ln w="57150">
              <a:solidFill>
                <a:srgbClr val="5F5F5F"/>
              </a:solidFill>
              <a:round/>
              <a:headEnd/>
              <a:tailEnd type="triangle" w="med" len="med"/>
            </a:ln>
          </p:spPr>
        </p:cxnSp>
        <p:cxnSp>
          <p:nvCxnSpPr>
            <p:cNvPr id="19472" name="AutoShape 15"/>
            <p:cNvCxnSpPr>
              <a:cxnSpLocks noChangeShapeType="1"/>
              <a:stCxn id="19467" idx="0"/>
              <a:endCxn id="19468" idx="4"/>
            </p:cNvCxnSpPr>
            <p:nvPr/>
          </p:nvCxnSpPr>
          <p:spPr bwMode="blackWhite">
            <a:xfrm>
              <a:off x="4093" y="2292"/>
              <a:ext cx="339" cy="0"/>
            </a:xfrm>
            <a:prstGeom prst="straightConnector1">
              <a:avLst/>
            </a:prstGeom>
            <a:noFill/>
            <a:ln w="57150">
              <a:solidFill>
                <a:srgbClr val="5F5F5F"/>
              </a:solidFill>
              <a:round/>
              <a:headEnd/>
              <a:tailEnd type="triangle" w="med" len="med"/>
            </a:ln>
          </p:spPr>
        </p:cxnSp>
      </p:grpSp>
      <p:sp>
        <p:nvSpPr>
          <p:cNvPr id="19461" name="Text Box 16"/>
          <p:cNvSpPr txBox="1">
            <a:spLocks noChangeArrowheads="1"/>
          </p:cNvSpPr>
          <p:nvPr/>
        </p:nvSpPr>
        <p:spPr bwMode="auto">
          <a:xfrm>
            <a:off x="466725" y="1450975"/>
            <a:ext cx="1539875" cy="336550"/>
          </a:xfrm>
          <a:prstGeom prst="rect">
            <a:avLst/>
          </a:prstGeom>
          <a:noFill/>
          <a:ln w="9525">
            <a:noFill/>
            <a:miter lim="800000"/>
            <a:headEnd/>
            <a:tailEnd/>
          </a:ln>
        </p:spPr>
        <p:txBody>
          <a:bodyPr>
            <a:spAutoFit/>
          </a:bodyPr>
          <a:lstStyle/>
          <a:p>
            <a:pPr algn="ctr">
              <a:spcBef>
                <a:spcPct val="50000"/>
              </a:spcBef>
            </a:pPr>
            <a:r>
              <a:rPr lang="en-US" sz="1600" b="1"/>
              <a:t>Chapter 3</a:t>
            </a:r>
          </a:p>
        </p:txBody>
      </p:sp>
      <p:sp>
        <p:nvSpPr>
          <p:cNvPr id="19462" name="Text Box 17"/>
          <p:cNvSpPr txBox="1">
            <a:spLocks noChangeArrowheads="1"/>
          </p:cNvSpPr>
          <p:nvPr/>
        </p:nvSpPr>
        <p:spPr bwMode="auto">
          <a:xfrm>
            <a:off x="471488" y="5956300"/>
            <a:ext cx="1539875" cy="336550"/>
          </a:xfrm>
          <a:prstGeom prst="rect">
            <a:avLst/>
          </a:prstGeom>
          <a:noFill/>
          <a:ln w="9525">
            <a:noFill/>
            <a:miter lim="800000"/>
            <a:headEnd/>
            <a:tailEnd/>
          </a:ln>
        </p:spPr>
        <p:txBody>
          <a:bodyPr>
            <a:spAutoFit/>
          </a:bodyPr>
          <a:lstStyle/>
          <a:p>
            <a:pPr algn="ctr">
              <a:spcBef>
                <a:spcPct val="50000"/>
              </a:spcBef>
            </a:pPr>
            <a:r>
              <a:rPr lang="en-US" sz="1600" b="1"/>
              <a:t>Chapter 4</a:t>
            </a:r>
          </a:p>
        </p:txBody>
      </p:sp>
      <p:sp>
        <p:nvSpPr>
          <p:cNvPr id="19463"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3–</a:t>
            </a:r>
            <a:fld id="{0469566A-89FA-4B8D-B3C3-FE6A997EC9C4}" type="slidenum">
              <a:rPr lang="en-US" sz="1000" b="1">
                <a:latin typeface="Times New Roman" pitchFamily="18" charset="0"/>
              </a:rPr>
              <a:pPr algn="ctr"/>
              <a:t>3</a:t>
            </a:fld>
            <a:endParaRPr lang="en-US" sz="1000" b="1">
              <a:latin typeface="Times New Roman" pitchFamily="18" charset="0"/>
            </a:endParaRPr>
          </a:p>
        </p:txBody>
      </p:sp>
    </p:spTree>
  </p:cSld>
  <p:clrMapOvr>
    <a:masterClrMapping/>
  </p:clrMapOvr>
  <p:transition spd="slow">
    <p:cut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defRPr/>
            </a:pPr>
            <a:r>
              <a:rPr dirty="0"/>
              <a:t>A company’s strategy </a:t>
            </a:r>
            <a:r>
              <a:rPr dirty="0" smtClean="0"/>
              <a:t>is increasingly </a:t>
            </a:r>
            <a:r>
              <a:rPr dirty="0"/>
              <a:t>effective </a:t>
            </a:r>
            <a:r>
              <a:rPr dirty="0" smtClean="0"/>
              <a:t>the more </a:t>
            </a:r>
            <a:r>
              <a:rPr dirty="0"/>
              <a:t>it provides </a:t>
            </a:r>
            <a:r>
              <a:rPr dirty="0" smtClean="0"/>
              <a:t>some insulation </a:t>
            </a:r>
            <a:r>
              <a:rPr dirty="0"/>
              <a:t>from </a:t>
            </a:r>
            <a:r>
              <a:rPr dirty="0" smtClean="0"/>
              <a:t>competitive pressures</a:t>
            </a:r>
            <a:r>
              <a:rPr dirty="0"/>
              <a:t>, shifts </a:t>
            </a:r>
            <a:r>
              <a:rPr dirty="0" smtClean="0"/>
              <a:t>the competitive </a:t>
            </a:r>
            <a:r>
              <a:rPr dirty="0"/>
              <a:t>battle in </a:t>
            </a:r>
            <a:r>
              <a:rPr dirty="0" smtClean="0"/>
              <a:t>the company’s </a:t>
            </a:r>
            <a:r>
              <a:rPr dirty="0"/>
              <a:t>favor, </a:t>
            </a:r>
            <a:r>
              <a:rPr dirty="0" smtClean="0"/>
              <a:t>and positions </a:t>
            </a:r>
            <a:r>
              <a:rPr dirty="0"/>
              <a:t>firms to </a:t>
            </a:r>
            <a:r>
              <a:rPr dirty="0" smtClean="0"/>
              <a:t>take advantage </a:t>
            </a:r>
            <a:r>
              <a:rPr dirty="0"/>
              <a:t>of </a:t>
            </a:r>
            <a:r>
              <a:rPr dirty="0" smtClean="0"/>
              <a:t>attractive growth </a:t>
            </a:r>
            <a:r>
              <a:rPr dirty="0"/>
              <a:t>opportunities.</a:t>
            </a:r>
          </a:p>
        </p:txBody>
      </p:sp>
      <p:sp>
        <p:nvSpPr>
          <p:cNvPr id="70658"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3–</a:t>
            </a:r>
            <a:fld id="{B19D41FC-5069-496D-B251-9949FD86D136}" type="slidenum">
              <a:rPr lang="en-US" sz="1000" b="1">
                <a:latin typeface="Times New Roman" pitchFamily="18" charset="0"/>
              </a:rPr>
              <a:pPr algn="ctr"/>
              <a:t>30</a:t>
            </a:fld>
            <a:endParaRPr lang="en-US" sz="1000" b="1">
              <a:latin typeface="Times New Roman" pitchFamily="18" charset="0"/>
            </a:endParaRPr>
          </a:p>
        </p:txBody>
      </p:sp>
    </p:spTree>
  </p:cSld>
  <p:clrMapOvr>
    <a:masterClrMapping/>
  </p:clrMapOvr>
  <p:transition spd="slow">
    <p:cut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9"/>
          <p:cNvSpPr>
            <a:spLocks noGrp="1" noChangeArrowheads="1"/>
          </p:cNvSpPr>
          <p:nvPr>
            <p:ph type="title"/>
          </p:nvPr>
        </p:nvSpPr>
        <p:spPr>
          <a:xfrm>
            <a:off x="455613" y="263525"/>
            <a:ext cx="8212137" cy="1249363"/>
          </a:xfrm>
        </p:spPr>
        <p:txBody>
          <a:bodyPr/>
          <a:lstStyle/>
          <a:p>
            <a:pPr>
              <a:defRPr/>
            </a:pPr>
            <a:r>
              <a:rPr smtClean="0"/>
              <a:t>QUESTION 3: WHAT FACTORS ARE DRIVING INDUSTRY CHANGE, AND WHAT IMPACTS WILL THEY HAVE?</a:t>
            </a:r>
            <a:endParaRPr dirty="0" smtClean="0"/>
          </a:p>
        </p:txBody>
      </p:sp>
      <p:sp>
        <p:nvSpPr>
          <p:cNvPr id="80899" name="Rectangle 10"/>
          <p:cNvSpPr>
            <a:spLocks noGrp="1" noChangeArrowheads="1"/>
          </p:cNvSpPr>
          <p:nvPr>
            <p:ph idx="1"/>
          </p:nvPr>
        </p:nvSpPr>
        <p:spPr>
          <a:xfrm>
            <a:off x="504825" y="1914525"/>
            <a:ext cx="7021513" cy="4502150"/>
          </a:xfrm>
        </p:spPr>
        <p:txBody>
          <a:bodyPr/>
          <a:lstStyle/>
          <a:p>
            <a:pPr>
              <a:defRPr/>
            </a:pPr>
            <a:r>
              <a:rPr dirty="0"/>
              <a:t>Driving forces analysis has three steps</a:t>
            </a:r>
            <a:r>
              <a:rPr dirty="0" smtClean="0"/>
              <a:t>:</a:t>
            </a:r>
          </a:p>
          <a:p>
            <a:pPr marL="863600" lvl="1" indent="-457200">
              <a:buSzPct val="100000"/>
              <a:buFont typeface="+mj-lt"/>
              <a:buAutoNum type="arabicPeriod"/>
              <a:defRPr/>
            </a:pPr>
            <a:r>
              <a:rPr dirty="0" smtClean="0"/>
              <a:t>Identifying what the driving forces are.</a:t>
            </a:r>
          </a:p>
          <a:p>
            <a:pPr marL="863600" lvl="1" indent="-457200">
              <a:buSzPct val="100000"/>
              <a:buFont typeface="+mj-lt"/>
              <a:buAutoNum type="arabicPeriod"/>
              <a:defRPr/>
            </a:pPr>
            <a:r>
              <a:rPr dirty="0" smtClean="0"/>
              <a:t>Assessing whether the driving forces are, </a:t>
            </a:r>
            <a:br>
              <a:rPr dirty="0" smtClean="0"/>
            </a:br>
            <a:r>
              <a:rPr dirty="0" smtClean="0"/>
              <a:t>on the whole, acting to make the industry more or less attractive.</a:t>
            </a:r>
          </a:p>
          <a:p>
            <a:pPr marL="863600" lvl="1" indent="-457200">
              <a:buSzPct val="100000"/>
              <a:buFont typeface="+mj-lt"/>
              <a:buAutoNum type="arabicPeriod"/>
              <a:defRPr/>
            </a:pPr>
            <a:r>
              <a:rPr dirty="0" smtClean="0"/>
              <a:t>Determining what strategy changes are needed to prepare for the impact of the driving forces.</a:t>
            </a:r>
          </a:p>
        </p:txBody>
      </p:sp>
      <p:sp>
        <p:nvSpPr>
          <p:cNvPr id="71683"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3–</a:t>
            </a:r>
            <a:fld id="{14F45342-71B5-4D54-B0BC-9AB494DE97A4}" type="slidenum">
              <a:rPr lang="en-US" sz="1000" b="1">
                <a:latin typeface="Times New Roman" pitchFamily="18" charset="0"/>
              </a:rPr>
              <a:pPr algn="ctr"/>
              <a:t>31</a:t>
            </a:fld>
            <a:endParaRPr lang="en-US" sz="1000" b="1">
              <a:latin typeface="Times New Roman" pitchFamily="18" charset="0"/>
            </a:endParaRPr>
          </a:p>
        </p:txBody>
      </p:sp>
    </p:spTree>
  </p:cSld>
  <p:clrMapOvr>
    <a:masterClrMapping/>
  </p:clrMapOvr>
  <p:transition spd="slow">
    <p:cut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defRPr/>
            </a:pPr>
            <a:r>
              <a:rPr dirty="0"/>
              <a:t>Driving forces are </a:t>
            </a:r>
            <a:r>
              <a:rPr dirty="0" smtClean="0"/>
              <a:t>the major </a:t>
            </a:r>
            <a:r>
              <a:rPr dirty="0"/>
              <a:t>underlying </a:t>
            </a:r>
            <a:r>
              <a:rPr dirty="0" smtClean="0"/>
              <a:t>causes of </a:t>
            </a:r>
            <a:r>
              <a:rPr dirty="0"/>
              <a:t>change in industry </a:t>
            </a:r>
            <a:r>
              <a:rPr dirty="0" smtClean="0"/>
              <a:t>and competitive conditions.</a:t>
            </a:r>
            <a:endParaRPr dirty="0"/>
          </a:p>
        </p:txBody>
      </p:sp>
      <p:sp>
        <p:nvSpPr>
          <p:cNvPr id="73730"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3–</a:t>
            </a:r>
            <a:fld id="{D70C97D8-1E60-4301-BE90-208045AEAEAE}" type="slidenum">
              <a:rPr lang="en-US" sz="1000" b="1">
                <a:latin typeface="Times New Roman" pitchFamily="18" charset="0"/>
              </a:rPr>
              <a:pPr algn="ctr"/>
              <a:t>32</a:t>
            </a:fld>
            <a:endParaRPr lang="en-US" sz="1000" b="1">
              <a:latin typeface="Times New Roman" pitchFamily="18" charset="0"/>
            </a:endParaRPr>
          </a:p>
        </p:txBody>
      </p:sp>
    </p:spTree>
  </p:cSld>
  <p:clrMapOvr>
    <a:masterClrMapping/>
  </p:clrMapOvr>
  <p:transition spd="slow">
    <p:cut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ext Box 3"/>
          <p:cNvSpPr txBox="1">
            <a:spLocks noChangeArrowheads="1"/>
          </p:cNvSpPr>
          <p:nvPr/>
        </p:nvSpPr>
        <p:spPr bwMode="auto">
          <a:xfrm>
            <a:off x="230188" y="396875"/>
            <a:ext cx="1560512" cy="369888"/>
          </a:xfrm>
          <a:prstGeom prst="rect">
            <a:avLst/>
          </a:prstGeom>
          <a:noFill/>
          <a:ln w="9525">
            <a:noFill/>
            <a:miter lim="800000"/>
            <a:headEnd/>
            <a:tailEnd/>
          </a:ln>
        </p:spPr>
        <p:txBody>
          <a:bodyPr>
            <a:spAutoFit/>
          </a:bodyPr>
          <a:lstStyle/>
          <a:p>
            <a:pPr>
              <a:spcBef>
                <a:spcPct val="50000"/>
              </a:spcBef>
            </a:pPr>
            <a:r>
              <a:rPr lang="en-US" sz="1800" b="1">
                <a:solidFill>
                  <a:srgbClr val="4597A0"/>
                </a:solidFill>
              </a:rPr>
              <a:t>TABLE 3.3</a:t>
            </a:r>
          </a:p>
        </p:txBody>
      </p:sp>
      <p:sp>
        <p:nvSpPr>
          <p:cNvPr id="74754" name="Text Box 3"/>
          <p:cNvSpPr txBox="1">
            <a:spLocks noChangeArrowheads="1"/>
          </p:cNvSpPr>
          <p:nvPr/>
        </p:nvSpPr>
        <p:spPr bwMode="auto">
          <a:xfrm>
            <a:off x="1804988" y="406400"/>
            <a:ext cx="6580187" cy="366713"/>
          </a:xfrm>
          <a:prstGeom prst="rect">
            <a:avLst/>
          </a:prstGeom>
          <a:noFill/>
          <a:ln w="9525">
            <a:noFill/>
            <a:miter lim="800000"/>
            <a:headEnd/>
            <a:tailEnd/>
          </a:ln>
        </p:spPr>
        <p:txBody>
          <a:bodyPr>
            <a:spAutoFit/>
          </a:bodyPr>
          <a:lstStyle/>
          <a:p>
            <a:pPr>
              <a:spcBef>
                <a:spcPct val="50000"/>
              </a:spcBef>
            </a:pPr>
            <a:r>
              <a:rPr lang="en-US" sz="1800" b="1"/>
              <a:t>The Most Common Drivers of Industry Change</a:t>
            </a:r>
          </a:p>
        </p:txBody>
      </p:sp>
      <p:graphicFrame>
        <p:nvGraphicFramePr>
          <p:cNvPr id="54284" name="Group 12"/>
          <p:cNvGraphicFramePr>
            <a:graphicFrameLocks noGrp="1"/>
          </p:cNvGraphicFramePr>
          <p:nvPr/>
        </p:nvGraphicFramePr>
        <p:xfrm>
          <a:off x="322263" y="1012825"/>
          <a:ext cx="8280400" cy="4953000"/>
        </p:xfrm>
        <a:graphic>
          <a:graphicData uri="http://schemas.openxmlformats.org/drawingml/2006/table">
            <a:tbl>
              <a:tblPr/>
              <a:tblGrid>
                <a:gridCol w="8280400"/>
              </a:tblGrid>
              <a:tr h="4064000">
                <a:tc>
                  <a:txBody>
                    <a:bodyPr/>
                    <a:lstStyle/>
                    <a:p>
                      <a:pPr marL="457200" marR="0" lvl="0" indent="-457200" algn="l" defTabSz="914400" rtl="0" eaLnBrk="1" fontAlgn="base" latinLnBrk="0" hangingPunct="1">
                        <a:lnSpc>
                          <a:spcPct val="100000"/>
                        </a:lnSpc>
                        <a:spcBef>
                          <a:spcPct val="25000"/>
                        </a:spcBef>
                        <a:spcAft>
                          <a:spcPct val="0"/>
                        </a:spcAft>
                        <a:buClrTx/>
                        <a:buSzPct val="100000"/>
                        <a:buFont typeface="+mj-lt"/>
                        <a:buAutoNum type="arabicPeriod"/>
                        <a:tabLst/>
                      </a:pPr>
                      <a:r>
                        <a:rPr kumimoji="0" lang="en-US" sz="2000" b="1" i="0" u="none" strike="noStrike" cap="none" normalizeH="0" baseline="0" dirty="0" smtClean="0">
                          <a:ln>
                            <a:noFill/>
                          </a:ln>
                          <a:solidFill>
                            <a:schemeClr val="tx1"/>
                          </a:solidFill>
                          <a:effectLst/>
                          <a:latin typeface="Arial" charset="0"/>
                        </a:rPr>
                        <a:t>Changes in the long-term industry growth rate</a:t>
                      </a:r>
                    </a:p>
                    <a:p>
                      <a:pPr marL="457200" marR="0" lvl="0" indent="-457200" algn="l" defTabSz="914400" rtl="0" eaLnBrk="1" fontAlgn="base" latinLnBrk="0" hangingPunct="1">
                        <a:lnSpc>
                          <a:spcPct val="100000"/>
                        </a:lnSpc>
                        <a:spcBef>
                          <a:spcPct val="25000"/>
                        </a:spcBef>
                        <a:spcAft>
                          <a:spcPct val="0"/>
                        </a:spcAft>
                        <a:buClrTx/>
                        <a:buSzPct val="100000"/>
                        <a:buFont typeface="+mj-lt"/>
                        <a:buAutoNum type="arabicPeriod"/>
                        <a:tabLst/>
                      </a:pPr>
                      <a:r>
                        <a:rPr kumimoji="0" lang="en-US" sz="2000" b="1" i="0" u="none" strike="noStrike" cap="none" normalizeH="0" baseline="0" dirty="0" smtClean="0">
                          <a:ln>
                            <a:noFill/>
                          </a:ln>
                          <a:solidFill>
                            <a:schemeClr val="tx1"/>
                          </a:solidFill>
                          <a:effectLst/>
                          <a:latin typeface="Arial" charset="0"/>
                        </a:rPr>
                        <a:t>Increasing globalization</a:t>
                      </a:r>
                    </a:p>
                    <a:p>
                      <a:pPr marL="457200" marR="0" lvl="0" indent="-457200" algn="l" defTabSz="914400" rtl="0" eaLnBrk="1" fontAlgn="base" latinLnBrk="0" hangingPunct="1">
                        <a:lnSpc>
                          <a:spcPct val="100000"/>
                        </a:lnSpc>
                        <a:spcBef>
                          <a:spcPct val="25000"/>
                        </a:spcBef>
                        <a:spcAft>
                          <a:spcPct val="0"/>
                        </a:spcAft>
                        <a:buClrTx/>
                        <a:buSzPct val="100000"/>
                        <a:buFont typeface="+mj-lt"/>
                        <a:buAutoNum type="arabicPeriod"/>
                        <a:tabLst/>
                      </a:pPr>
                      <a:r>
                        <a:rPr kumimoji="0" lang="en-US" sz="2000" b="1" i="0" u="none" strike="noStrike" cap="none" normalizeH="0" baseline="0" dirty="0" smtClean="0">
                          <a:ln>
                            <a:noFill/>
                          </a:ln>
                          <a:solidFill>
                            <a:schemeClr val="tx1"/>
                          </a:solidFill>
                          <a:effectLst/>
                          <a:latin typeface="Arial" charset="0"/>
                        </a:rPr>
                        <a:t>Emerging new Internet capabilities and applications</a:t>
                      </a:r>
                    </a:p>
                    <a:p>
                      <a:pPr marL="457200" marR="0" lvl="0" indent="-457200" algn="l" defTabSz="914400" rtl="0" eaLnBrk="1" fontAlgn="base" latinLnBrk="0" hangingPunct="1">
                        <a:lnSpc>
                          <a:spcPct val="100000"/>
                        </a:lnSpc>
                        <a:spcBef>
                          <a:spcPct val="25000"/>
                        </a:spcBef>
                        <a:spcAft>
                          <a:spcPct val="0"/>
                        </a:spcAft>
                        <a:buClrTx/>
                        <a:buSzPct val="100000"/>
                        <a:buFont typeface="+mj-lt"/>
                        <a:buAutoNum type="arabicPeriod"/>
                        <a:tabLst/>
                      </a:pPr>
                      <a:r>
                        <a:rPr kumimoji="0" lang="en-US" sz="2000" b="1" i="0" u="none" strike="noStrike" cap="none" normalizeH="0" baseline="0" dirty="0" smtClean="0">
                          <a:ln>
                            <a:noFill/>
                          </a:ln>
                          <a:solidFill>
                            <a:schemeClr val="tx1"/>
                          </a:solidFill>
                          <a:effectLst/>
                          <a:latin typeface="Arial" charset="0"/>
                        </a:rPr>
                        <a:t>Changes in who buys the product and how they use it</a:t>
                      </a:r>
                    </a:p>
                    <a:p>
                      <a:pPr marL="457200" marR="0" lvl="0" indent="-457200" algn="l" defTabSz="914400" rtl="0" eaLnBrk="1" fontAlgn="base" latinLnBrk="0" hangingPunct="1">
                        <a:lnSpc>
                          <a:spcPct val="100000"/>
                        </a:lnSpc>
                        <a:spcBef>
                          <a:spcPct val="25000"/>
                        </a:spcBef>
                        <a:spcAft>
                          <a:spcPct val="0"/>
                        </a:spcAft>
                        <a:buClrTx/>
                        <a:buSzPct val="100000"/>
                        <a:buFont typeface="+mj-lt"/>
                        <a:buAutoNum type="arabicPeriod"/>
                        <a:tabLst/>
                      </a:pPr>
                      <a:r>
                        <a:rPr kumimoji="0" lang="en-US" sz="2000" b="1" i="0" u="none" strike="noStrike" cap="none" normalizeH="0" baseline="0" dirty="0" smtClean="0">
                          <a:ln>
                            <a:noFill/>
                          </a:ln>
                          <a:solidFill>
                            <a:schemeClr val="tx1"/>
                          </a:solidFill>
                          <a:effectLst/>
                          <a:latin typeface="Arial" charset="0"/>
                        </a:rPr>
                        <a:t>Technological change and manufacturing process innovation</a:t>
                      </a:r>
                    </a:p>
                    <a:p>
                      <a:pPr marL="457200" marR="0" lvl="0" indent="-457200" algn="l" defTabSz="914400" rtl="0" eaLnBrk="1" fontAlgn="base" latinLnBrk="0" hangingPunct="1">
                        <a:lnSpc>
                          <a:spcPct val="100000"/>
                        </a:lnSpc>
                        <a:spcBef>
                          <a:spcPct val="25000"/>
                        </a:spcBef>
                        <a:spcAft>
                          <a:spcPct val="0"/>
                        </a:spcAft>
                        <a:buClrTx/>
                        <a:buSzPct val="100000"/>
                        <a:buFont typeface="+mj-lt"/>
                        <a:buAutoNum type="arabicPeriod"/>
                        <a:tabLst/>
                      </a:pPr>
                      <a:r>
                        <a:rPr kumimoji="0" lang="en-US" sz="2000" b="1" i="0" u="none" strike="noStrike" cap="none" normalizeH="0" baseline="0" dirty="0" smtClean="0">
                          <a:ln>
                            <a:noFill/>
                          </a:ln>
                          <a:solidFill>
                            <a:schemeClr val="tx1"/>
                          </a:solidFill>
                          <a:effectLst/>
                          <a:latin typeface="Arial" charset="0"/>
                        </a:rPr>
                        <a:t>Product and marketing innovation</a:t>
                      </a:r>
                    </a:p>
                    <a:p>
                      <a:pPr marL="457200" marR="0" lvl="0" indent="-457200" algn="l" defTabSz="914400" rtl="0" eaLnBrk="1" fontAlgn="base" latinLnBrk="0" hangingPunct="1">
                        <a:lnSpc>
                          <a:spcPct val="100000"/>
                        </a:lnSpc>
                        <a:spcBef>
                          <a:spcPct val="25000"/>
                        </a:spcBef>
                        <a:spcAft>
                          <a:spcPct val="0"/>
                        </a:spcAft>
                        <a:buClrTx/>
                        <a:buSzPct val="100000"/>
                        <a:buFont typeface="+mj-lt"/>
                        <a:buAutoNum type="arabicPeriod"/>
                        <a:tabLst/>
                      </a:pPr>
                      <a:r>
                        <a:rPr kumimoji="0" lang="en-US" sz="2000" b="1" i="0" u="none" strike="noStrike" cap="none" normalizeH="0" baseline="0" dirty="0" smtClean="0">
                          <a:ln>
                            <a:noFill/>
                          </a:ln>
                          <a:solidFill>
                            <a:schemeClr val="tx1"/>
                          </a:solidFill>
                          <a:effectLst/>
                          <a:latin typeface="Arial" charset="0"/>
                        </a:rPr>
                        <a:t>Entry or exit of major firms</a:t>
                      </a:r>
                    </a:p>
                    <a:p>
                      <a:pPr marL="457200" marR="0" lvl="0" indent="-457200" algn="l" defTabSz="914400" rtl="0" eaLnBrk="1" fontAlgn="base" latinLnBrk="0" hangingPunct="1">
                        <a:lnSpc>
                          <a:spcPct val="100000"/>
                        </a:lnSpc>
                        <a:spcBef>
                          <a:spcPct val="25000"/>
                        </a:spcBef>
                        <a:spcAft>
                          <a:spcPct val="0"/>
                        </a:spcAft>
                        <a:buClrTx/>
                        <a:buSzPct val="100000"/>
                        <a:buFont typeface="+mj-lt"/>
                        <a:buAutoNum type="arabicPeriod"/>
                        <a:tabLst/>
                      </a:pPr>
                      <a:r>
                        <a:rPr kumimoji="0" lang="en-US" sz="2000" b="1" i="0" u="none" strike="noStrike" cap="none" normalizeH="0" baseline="0" dirty="0" smtClean="0">
                          <a:ln>
                            <a:noFill/>
                          </a:ln>
                          <a:solidFill>
                            <a:schemeClr val="tx1"/>
                          </a:solidFill>
                          <a:effectLst/>
                          <a:latin typeface="Arial" charset="0"/>
                        </a:rPr>
                        <a:t>Diffusion of technical know-how across firms and countries</a:t>
                      </a:r>
                    </a:p>
                    <a:p>
                      <a:pPr marL="457200" marR="0" lvl="0" indent="-457200" algn="l" defTabSz="914400" rtl="0" eaLnBrk="1" fontAlgn="base" latinLnBrk="0" hangingPunct="1">
                        <a:lnSpc>
                          <a:spcPct val="100000"/>
                        </a:lnSpc>
                        <a:spcBef>
                          <a:spcPct val="25000"/>
                        </a:spcBef>
                        <a:spcAft>
                          <a:spcPct val="0"/>
                        </a:spcAft>
                        <a:buClrTx/>
                        <a:buSzPct val="100000"/>
                        <a:buFont typeface="+mj-lt"/>
                        <a:buAutoNum type="arabicPeriod"/>
                        <a:tabLst/>
                      </a:pPr>
                      <a:r>
                        <a:rPr kumimoji="0" lang="en-US" sz="2000" b="1" i="0" u="none" strike="noStrike" cap="none" normalizeH="0" baseline="0" dirty="0" smtClean="0">
                          <a:ln>
                            <a:noFill/>
                          </a:ln>
                          <a:solidFill>
                            <a:schemeClr val="tx1"/>
                          </a:solidFill>
                          <a:effectLst/>
                          <a:latin typeface="Arial" charset="0"/>
                        </a:rPr>
                        <a:t>Changes in cost and efficiency</a:t>
                      </a:r>
                    </a:p>
                    <a:p>
                      <a:pPr marL="457200" marR="0" lvl="0" indent="-457200" algn="l" defTabSz="914400" rtl="0" eaLnBrk="1" fontAlgn="base" latinLnBrk="0" hangingPunct="1">
                        <a:lnSpc>
                          <a:spcPct val="100000"/>
                        </a:lnSpc>
                        <a:spcBef>
                          <a:spcPct val="25000"/>
                        </a:spcBef>
                        <a:spcAft>
                          <a:spcPct val="0"/>
                        </a:spcAft>
                        <a:buClrTx/>
                        <a:buSzPct val="100000"/>
                        <a:buFont typeface="+mj-lt"/>
                        <a:buAutoNum type="arabicPeriod"/>
                        <a:tabLst/>
                      </a:pPr>
                      <a:r>
                        <a:rPr kumimoji="0" lang="en-US" sz="2000" b="1" i="0" u="none" strike="noStrike" cap="none" normalizeH="0" baseline="0" dirty="0" smtClean="0">
                          <a:ln>
                            <a:noFill/>
                          </a:ln>
                          <a:solidFill>
                            <a:schemeClr val="tx1"/>
                          </a:solidFill>
                          <a:effectLst/>
                          <a:latin typeface="Arial" charset="0"/>
                        </a:rPr>
                        <a:t>Reductions in uncertainty and business risk</a:t>
                      </a:r>
                    </a:p>
                    <a:p>
                      <a:pPr marL="457200" marR="0" lvl="0" indent="-457200" algn="l" defTabSz="914400" rtl="0" eaLnBrk="1" fontAlgn="base" latinLnBrk="0" hangingPunct="1">
                        <a:lnSpc>
                          <a:spcPct val="100000"/>
                        </a:lnSpc>
                        <a:spcBef>
                          <a:spcPct val="25000"/>
                        </a:spcBef>
                        <a:spcAft>
                          <a:spcPct val="0"/>
                        </a:spcAft>
                        <a:buClrTx/>
                        <a:buSzPct val="100000"/>
                        <a:buFont typeface="+mj-lt"/>
                        <a:buAutoNum type="arabicPeriod"/>
                        <a:tabLst/>
                      </a:pPr>
                      <a:r>
                        <a:rPr kumimoji="0" lang="en-US" sz="2000" b="1" i="0" u="none" strike="noStrike" cap="none" normalizeH="0" baseline="0" dirty="0" smtClean="0">
                          <a:ln>
                            <a:noFill/>
                          </a:ln>
                          <a:solidFill>
                            <a:schemeClr val="tx1"/>
                          </a:solidFill>
                          <a:effectLst/>
                          <a:latin typeface="Arial" charset="0"/>
                        </a:rPr>
                        <a:t>Regulatory influences and government policy changes</a:t>
                      </a:r>
                    </a:p>
                    <a:p>
                      <a:pPr marL="457200" marR="0" lvl="0" indent="-457200" algn="l" defTabSz="914400" rtl="0" eaLnBrk="1" fontAlgn="base" latinLnBrk="0" hangingPunct="1">
                        <a:lnSpc>
                          <a:spcPct val="100000"/>
                        </a:lnSpc>
                        <a:spcBef>
                          <a:spcPct val="25000"/>
                        </a:spcBef>
                        <a:spcAft>
                          <a:spcPct val="0"/>
                        </a:spcAft>
                        <a:buClrTx/>
                        <a:buSzPct val="100000"/>
                        <a:buFont typeface="+mj-lt"/>
                        <a:buAutoNum type="arabicPeriod"/>
                        <a:tabLst/>
                      </a:pPr>
                      <a:r>
                        <a:rPr kumimoji="0" lang="en-US" sz="2000" b="1" i="0" u="none" strike="noStrike" cap="none" normalizeH="0" baseline="0" dirty="0" smtClean="0">
                          <a:ln>
                            <a:noFill/>
                          </a:ln>
                          <a:solidFill>
                            <a:schemeClr val="tx1"/>
                          </a:solidFill>
                          <a:effectLst/>
                          <a:latin typeface="Arial" charset="0"/>
                        </a:rPr>
                        <a:t>Changing societal concerns, attitudes, and lifestyles</a:t>
                      </a:r>
                      <a:endParaRPr kumimoji="0" lang="en-US" sz="2800" b="1" i="0" u="none" strike="noStrike" cap="none" normalizeH="0" baseline="0" dirty="0" smtClean="0">
                        <a:ln>
                          <a:noFill/>
                        </a:ln>
                        <a:solidFill>
                          <a:srgbClr val="006666"/>
                        </a:solidFill>
                        <a:effectLst/>
                        <a:latin typeface="Arial" charset="0"/>
                      </a:endParaRPr>
                    </a:p>
                  </a:txBody>
                  <a:tcPr marL="182880" marT="228600" marB="2286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3"/>
                      <a:srcRect/>
                      <a:stretch>
                        <a:fillRect/>
                      </a:stretch>
                    </a:blipFill>
                  </a:tcPr>
                </a:tc>
              </a:tr>
            </a:tbl>
          </a:graphicData>
        </a:graphic>
      </p:graphicFrame>
      <p:sp>
        <p:nvSpPr>
          <p:cNvPr id="74759"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3–</a:t>
            </a:r>
            <a:fld id="{4B0D305A-C18B-48E7-90EE-7C4840919122}" type="slidenum">
              <a:rPr lang="en-US" sz="1000" b="1">
                <a:latin typeface="Times New Roman" pitchFamily="18" charset="0"/>
              </a:rPr>
              <a:pPr algn="ctr"/>
              <a:t>33</a:t>
            </a:fld>
            <a:endParaRPr lang="en-US" sz="1000" b="1">
              <a:latin typeface="Times New Roman" pitchFamily="18" charset="0"/>
            </a:endParaRPr>
          </a:p>
        </p:txBody>
      </p:sp>
    </p:spTree>
  </p:cSld>
  <p:clrMapOvr>
    <a:masterClrMapping/>
  </p:clrMapOvr>
  <p:transition spd="slow">
    <p:cut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defRPr/>
            </a:pPr>
            <a:r>
              <a:rPr dirty="0"/>
              <a:t>The most important </a:t>
            </a:r>
            <a:r>
              <a:rPr dirty="0" smtClean="0"/>
              <a:t>part of </a:t>
            </a:r>
            <a:r>
              <a:rPr dirty="0"/>
              <a:t>driving forces </a:t>
            </a:r>
            <a:r>
              <a:rPr dirty="0" smtClean="0"/>
              <a:t>analysis is </a:t>
            </a:r>
            <a:r>
              <a:rPr dirty="0"/>
              <a:t>to determine </a:t>
            </a:r>
            <a:r>
              <a:rPr dirty="0" smtClean="0"/>
              <a:t>whether the </a:t>
            </a:r>
            <a:r>
              <a:rPr dirty="0"/>
              <a:t>collective impact </a:t>
            </a:r>
            <a:r>
              <a:rPr dirty="0" smtClean="0"/>
              <a:t>of the </a:t>
            </a:r>
            <a:r>
              <a:rPr dirty="0"/>
              <a:t>driving forces will </a:t>
            </a:r>
            <a:r>
              <a:rPr dirty="0" smtClean="0"/>
              <a:t>be to </a:t>
            </a:r>
            <a:r>
              <a:rPr dirty="0"/>
              <a:t>increase or </a:t>
            </a:r>
            <a:r>
              <a:rPr dirty="0" smtClean="0"/>
              <a:t>decrease market </a:t>
            </a:r>
            <a:r>
              <a:rPr dirty="0"/>
              <a:t>demand, </a:t>
            </a:r>
            <a:r>
              <a:rPr dirty="0" smtClean="0"/>
              <a:t>make competition </a:t>
            </a:r>
            <a:r>
              <a:rPr dirty="0"/>
              <a:t>more </a:t>
            </a:r>
            <a:r>
              <a:rPr dirty="0" smtClean="0"/>
              <a:t>or less </a:t>
            </a:r>
            <a:r>
              <a:rPr dirty="0"/>
              <a:t>intense, and lead </a:t>
            </a:r>
            <a:r>
              <a:rPr dirty="0" smtClean="0"/>
              <a:t>to higher </a:t>
            </a:r>
            <a:r>
              <a:rPr dirty="0"/>
              <a:t>or lower </a:t>
            </a:r>
            <a:r>
              <a:rPr dirty="0" smtClean="0"/>
              <a:t>industry profitability</a:t>
            </a:r>
            <a:r>
              <a:rPr dirty="0"/>
              <a:t>.</a:t>
            </a:r>
          </a:p>
        </p:txBody>
      </p:sp>
      <p:sp>
        <p:nvSpPr>
          <p:cNvPr id="76802"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3–</a:t>
            </a:r>
            <a:fld id="{F64612EA-E138-4D02-BD8B-3C9F390D8E71}" type="slidenum">
              <a:rPr lang="en-US" sz="1000" b="1">
                <a:latin typeface="Times New Roman" pitchFamily="18" charset="0"/>
              </a:rPr>
              <a:pPr algn="ctr"/>
              <a:t>34</a:t>
            </a:fld>
            <a:endParaRPr lang="en-US" sz="1000" b="1">
              <a:latin typeface="Times New Roman" pitchFamily="18" charset="0"/>
            </a:endParaRPr>
          </a:p>
        </p:txBody>
      </p:sp>
    </p:spTree>
  </p:cSld>
  <p:clrMapOvr>
    <a:masterClrMapping/>
  </p:clrMapOvr>
  <p:transition spd="slow">
    <p:cut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55613" y="317500"/>
            <a:ext cx="8212137" cy="1030288"/>
          </a:xfrm>
        </p:spPr>
        <p:txBody>
          <a:bodyPr/>
          <a:lstStyle/>
          <a:p>
            <a:pPr>
              <a:defRPr/>
            </a:pPr>
            <a:r>
              <a:rPr dirty="0" smtClean="0"/>
              <a:t>ASSESSING THE IMPACT OF THE FACTORS DRIVING INDUSTRY CHANGE</a:t>
            </a:r>
          </a:p>
        </p:txBody>
      </p:sp>
      <p:sp>
        <p:nvSpPr>
          <p:cNvPr id="84995" name="Rectangle 3"/>
          <p:cNvSpPr>
            <a:spLocks noGrp="1" noChangeArrowheads="1"/>
          </p:cNvSpPr>
          <p:nvPr>
            <p:ph idx="1"/>
          </p:nvPr>
        </p:nvSpPr>
        <p:spPr>
          <a:xfrm>
            <a:off x="504825" y="1587500"/>
            <a:ext cx="8126413" cy="4829175"/>
          </a:xfrm>
        </p:spPr>
        <p:txBody>
          <a:bodyPr/>
          <a:lstStyle/>
          <a:p>
            <a:pPr marL="514350" indent="-514350">
              <a:buSzPct val="100000"/>
              <a:buFont typeface="+mj-lt"/>
              <a:buAutoNum type="arabicPeriod"/>
              <a:defRPr/>
            </a:pPr>
            <a:r>
              <a:rPr dirty="0" smtClean="0"/>
              <a:t>Are the driving forces as a whole causing demand for the industry’s product to increase or decrease?</a:t>
            </a:r>
          </a:p>
          <a:p>
            <a:pPr marL="514350" indent="-514350">
              <a:buSzPct val="100000"/>
              <a:buFont typeface="+mj-lt"/>
              <a:buAutoNum type="arabicPeriod"/>
              <a:defRPr/>
            </a:pPr>
            <a:r>
              <a:rPr dirty="0" smtClean="0"/>
              <a:t>Is the collective impact of the driving forces making competition more or less intense?</a:t>
            </a:r>
          </a:p>
          <a:p>
            <a:pPr marL="514350" indent="-514350">
              <a:buSzPct val="100000"/>
              <a:buFont typeface="+mj-lt"/>
              <a:buAutoNum type="arabicPeriod"/>
              <a:defRPr/>
            </a:pPr>
            <a:r>
              <a:rPr dirty="0" smtClean="0"/>
              <a:t>Will </a:t>
            </a:r>
            <a:r>
              <a:rPr u="sng" dirty="0" smtClean="0"/>
              <a:t>the combined impacts </a:t>
            </a:r>
            <a:r>
              <a:rPr dirty="0" smtClean="0"/>
              <a:t>of the driving forces lead to higher or lower industry profitability?</a:t>
            </a:r>
          </a:p>
        </p:txBody>
      </p:sp>
      <p:sp>
        <p:nvSpPr>
          <p:cNvPr id="77827"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3–</a:t>
            </a:r>
            <a:fld id="{C88DAA27-CDCB-491C-887A-E4602FFD8E7C}" type="slidenum">
              <a:rPr lang="en-US" sz="1000" b="1">
                <a:latin typeface="Times New Roman" pitchFamily="18" charset="0"/>
              </a:rPr>
              <a:pPr algn="ctr"/>
              <a:t>35</a:t>
            </a:fld>
            <a:endParaRPr lang="en-US" sz="1000" b="1">
              <a:latin typeface="Times New Roman" pitchFamily="18" charset="0"/>
            </a:endParaRPr>
          </a:p>
        </p:txBody>
      </p:sp>
    </p:spTree>
  </p:cSld>
  <p:clrMapOvr>
    <a:masterClrMapping/>
  </p:clrMapOvr>
  <p:transition spd="slow">
    <p:cut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defRPr/>
            </a:pPr>
            <a:r>
              <a:rPr dirty="0"/>
              <a:t>The real payoff of </a:t>
            </a:r>
            <a:r>
              <a:rPr dirty="0" smtClean="0"/>
              <a:t>driving-forces analysis </a:t>
            </a:r>
            <a:r>
              <a:rPr dirty="0"/>
              <a:t>is to </a:t>
            </a:r>
            <a:r>
              <a:rPr dirty="0" smtClean="0"/>
              <a:t>help managers understand what </a:t>
            </a:r>
            <a:r>
              <a:rPr dirty="0"/>
              <a:t>strategy </a:t>
            </a:r>
            <a:r>
              <a:rPr dirty="0" smtClean="0"/>
              <a:t>changes are </a:t>
            </a:r>
            <a:r>
              <a:rPr dirty="0"/>
              <a:t>needed to prepare </a:t>
            </a:r>
            <a:r>
              <a:rPr dirty="0" smtClean="0"/>
              <a:t>for the </a:t>
            </a:r>
            <a:r>
              <a:rPr dirty="0"/>
              <a:t>impacts of the </a:t>
            </a:r>
            <a:r>
              <a:rPr dirty="0" smtClean="0"/>
              <a:t>driving forces</a:t>
            </a:r>
            <a:r>
              <a:rPr dirty="0"/>
              <a:t>.</a:t>
            </a:r>
          </a:p>
        </p:txBody>
      </p:sp>
      <p:sp>
        <p:nvSpPr>
          <p:cNvPr id="79874"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3–</a:t>
            </a:r>
            <a:fld id="{F88B2679-E228-4100-970E-A1C318A3B3DC}" type="slidenum">
              <a:rPr lang="en-US" sz="1000" b="1">
                <a:latin typeface="Times New Roman" pitchFamily="18" charset="0"/>
              </a:rPr>
              <a:pPr algn="ctr"/>
              <a:t>36</a:t>
            </a:fld>
            <a:endParaRPr lang="en-US" sz="1000" b="1">
              <a:latin typeface="Times New Roman" pitchFamily="18" charset="0"/>
            </a:endParaRPr>
          </a:p>
        </p:txBody>
      </p:sp>
    </p:spTree>
  </p:cSld>
  <p:clrMapOvr>
    <a:masterClrMapping/>
  </p:clrMapOvr>
  <p:transition spd="slow">
    <p:cut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455613" y="317500"/>
            <a:ext cx="8212137" cy="1030288"/>
          </a:xfrm>
        </p:spPr>
        <p:txBody>
          <a:bodyPr/>
          <a:lstStyle/>
          <a:p>
            <a:pPr>
              <a:defRPr/>
            </a:pPr>
            <a:r>
              <a:rPr dirty="0" smtClean="0"/>
              <a:t>ADJUSTING STRATEGY TO PREPARE FOR THE IMPACTS OF DRIVING FORCES</a:t>
            </a:r>
          </a:p>
        </p:txBody>
      </p:sp>
      <p:sp>
        <p:nvSpPr>
          <p:cNvPr id="87043" name="Rectangle 3"/>
          <p:cNvSpPr>
            <a:spLocks noGrp="1" noChangeArrowheads="1"/>
          </p:cNvSpPr>
          <p:nvPr>
            <p:ph idx="1"/>
          </p:nvPr>
        </p:nvSpPr>
        <p:spPr>
          <a:xfrm>
            <a:off x="504825" y="1587500"/>
            <a:ext cx="7618413" cy="4829175"/>
          </a:xfrm>
        </p:spPr>
        <p:txBody>
          <a:bodyPr/>
          <a:lstStyle/>
          <a:p>
            <a:pPr>
              <a:defRPr/>
            </a:pPr>
            <a:r>
              <a:rPr dirty="0" smtClean="0"/>
              <a:t>What strategy adjustments will be needed </a:t>
            </a:r>
            <a:br>
              <a:rPr dirty="0" smtClean="0"/>
            </a:br>
            <a:r>
              <a:rPr dirty="0" smtClean="0"/>
              <a:t>to deal with the impacts of the driving forces on industry conditions?</a:t>
            </a:r>
          </a:p>
          <a:p>
            <a:pPr lvl="1">
              <a:defRPr/>
            </a:pPr>
            <a:r>
              <a:rPr dirty="0" smtClean="0"/>
              <a:t>What adjustments must be made immediately?</a:t>
            </a:r>
          </a:p>
          <a:p>
            <a:pPr lvl="1">
              <a:defRPr/>
            </a:pPr>
            <a:r>
              <a:rPr dirty="0"/>
              <a:t>What  actions currently being taken should be halted or abandoned?</a:t>
            </a:r>
          </a:p>
          <a:p>
            <a:pPr lvl="1">
              <a:defRPr/>
            </a:pPr>
            <a:r>
              <a:rPr dirty="0" smtClean="0"/>
              <a:t>What can we do now to prepare for adjustments we anticipate making in the future?</a:t>
            </a:r>
          </a:p>
        </p:txBody>
      </p:sp>
      <p:sp>
        <p:nvSpPr>
          <p:cNvPr id="80899"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3–</a:t>
            </a:r>
            <a:fld id="{97BD5665-2A2B-450C-9ADB-2698049F5F12}" type="slidenum">
              <a:rPr lang="en-US" sz="1000" b="1">
                <a:latin typeface="Times New Roman" pitchFamily="18" charset="0"/>
              </a:rPr>
              <a:pPr algn="ctr"/>
              <a:t>37</a:t>
            </a:fld>
            <a:endParaRPr lang="en-US" sz="1000" b="1">
              <a:latin typeface="Times New Roman" pitchFamily="18" charset="0"/>
            </a:endParaRPr>
          </a:p>
        </p:txBody>
      </p:sp>
    </p:spTree>
  </p:cSld>
  <p:clrMapOvr>
    <a:masterClrMapping/>
  </p:clrMapOvr>
  <p:transition spd="slow">
    <p:cut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9"/>
          <p:cNvSpPr>
            <a:spLocks noGrp="1" noChangeArrowheads="1"/>
          </p:cNvSpPr>
          <p:nvPr>
            <p:ph type="title"/>
          </p:nvPr>
        </p:nvSpPr>
        <p:spPr>
          <a:xfrm>
            <a:off x="455613" y="317500"/>
            <a:ext cx="8212137" cy="1030288"/>
          </a:xfrm>
        </p:spPr>
        <p:txBody>
          <a:bodyPr/>
          <a:lstStyle/>
          <a:p>
            <a:pPr>
              <a:defRPr/>
            </a:pPr>
            <a:r>
              <a:rPr dirty="0" smtClean="0"/>
              <a:t>QUESTION 4: HOW ARE INDUSTRY RIVALS POSITIONED IN THE MARKET?</a:t>
            </a:r>
          </a:p>
        </p:txBody>
      </p:sp>
      <p:sp>
        <p:nvSpPr>
          <p:cNvPr id="89091" name="Rectangle 10"/>
          <p:cNvSpPr>
            <a:spLocks noGrp="1" noChangeArrowheads="1"/>
          </p:cNvSpPr>
          <p:nvPr>
            <p:ph idx="1"/>
          </p:nvPr>
        </p:nvSpPr>
        <p:spPr>
          <a:xfrm>
            <a:off x="504825" y="1587500"/>
            <a:ext cx="8126413" cy="4829175"/>
          </a:xfrm>
        </p:spPr>
        <p:txBody>
          <a:bodyPr/>
          <a:lstStyle/>
          <a:p>
            <a:pPr>
              <a:defRPr/>
            </a:pPr>
            <a:r>
              <a:rPr dirty="0" smtClean="0"/>
              <a:t>Strategic Group</a:t>
            </a:r>
          </a:p>
          <a:p>
            <a:pPr lvl="1">
              <a:defRPr/>
            </a:pPr>
            <a:r>
              <a:rPr dirty="0" smtClean="0"/>
              <a:t>Consists </a:t>
            </a:r>
            <a:r>
              <a:rPr dirty="0"/>
              <a:t>of those industry members with similar </a:t>
            </a:r>
            <a:r>
              <a:rPr dirty="0" smtClean="0"/>
              <a:t>competitive approaches </a:t>
            </a:r>
            <a:r>
              <a:rPr dirty="0"/>
              <a:t>and positions in the market:</a:t>
            </a:r>
            <a:endParaRPr dirty="0" smtClean="0"/>
          </a:p>
          <a:p>
            <a:pPr lvl="2">
              <a:defRPr/>
            </a:pPr>
            <a:r>
              <a:rPr dirty="0" smtClean="0"/>
              <a:t>Having comparable product-line breadth</a:t>
            </a:r>
          </a:p>
          <a:p>
            <a:pPr lvl="2">
              <a:defRPr/>
            </a:pPr>
            <a:r>
              <a:rPr dirty="0" smtClean="0"/>
              <a:t>Emphasizing the same distribution channels</a:t>
            </a:r>
          </a:p>
          <a:p>
            <a:pPr lvl="2">
              <a:defRPr/>
            </a:pPr>
            <a:r>
              <a:rPr dirty="0" smtClean="0"/>
              <a:t>Depending </a:t>
            </a:r>
            <a:r>
              <a:rPr dirty="0"/>
              <a:t>on identical technological approaches</a:t>
            </a:r>
          </a:p>
          <a:p>
            <a:pPr lvl="2">
              <a:defRPr/>
            </a:pPr>
            <a:r>
              <a:rPr dirty="0" smtClean="0"/>
              <a:t>Offering the same product attributes to buyers</a:t>
            </a:r>
          </a:p>
          <a:p>
            <a:pPr lvl="2">
              <a:defRPr/>
            </a:pPr>
            <a:r>
              <a:rPr dirty="0" smtClean="0"/>
              <a:t>Offering similar services and technical assistance</a:t>
            </a:r>
          </a:p>
        </p:txBody>
      </p:sp>
      <p:sp>
        <p:nvSpPr>
          <p:cNvPr id="82947"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3–</a:t>
            </a:r>
            <a:fld id="{182D37C5-D78F-42DB-912F-3505A0779251}" type="slidenum">
              <a:rPr lang="en-US" sz="1000" b="1">
                <a:latin typeface="Times New Roman" pitchFamily="18" charset="0"/>
              </a:rPr>
              <a:pPr algn="ctr"/>
              <a:t>38</a:t>
            </a:fld>
            <a:endParaRPr lang="en-US" sz="1000" b="1">
              <a:latin typeface="Times New Roman" pitchFamily="18" charset="0"/>
            </a:endParaRPr>
          </a:p>
        </p:txBody>
      </p:sp>
    </p:spTree>
  </p:cSld>
  <p:clrMapOvr>
    <a:masterClrMapping/>
  </p:clrMapOvr>
  <p:transition spd="slow">
    <p:cut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defRPr/>
            </a:pPr>
            <a:r>
              <a:rPr dirty="0"/>
              <a:t>A </a:t>
            </a:r>
            <a:r>
              <a:rPr b="1" dirty="0"/>
              <a:t>strategic group </a:t>
            </a:r>
            <a:r>
              <a:rPr dirty="0"/>
              <a:t>is a cluster of industry rivals that have similar competitive approaches and market positions.</a:t>
            </a:r>
          </a:p>
          <a:p>
            <a:pPr>
              <a:defRPr/>
            </a:pPr>
            <a:r>
              <a:rPr b="1" dirty="0" smtClean="0"/>
              <a:t>Strategic </a:t>
            </a:r>
            <a:r>
              <a:rPr b="1" dirty="0"/>
              <a:t>group </a:t>
            </a:r>
            <a:r>
              <a:rPr b="1" dirty="0" smtClean="0"/>
              <a:t>mapping </a:t>
            </a:r>
            <a:r>
              <a:rPr dirty="0" smtClean="0"/>
              <a:t>is </a:t>
            </a:r>
            <a:r>
              <a:rPr dirty="0"/>
              <a:t>a technique for </a:t>
            </a:r>
            <a:r>
              <a:rPr dirty="0" smtClean="0"/>
              <a:t>displaying the </a:t>
            </a:r>
            <a:r>
              <a:rPr dirty="0"/>
              <a:t>different market </a:t>
            </a:r>
            <a:r>
              <a:rPr dirty="0" smtClean="0"/>
              <a:t>or competitive </a:t>
            </a:r>
            <a:r>
              <a:rPr dirty="0"/>
              <a:t>positions </a:t>
            </a:r>
            <a:r>
              <a:rPr dirty="0" smtClean="0"/>
              <a:t>that rival </a:t>
            </a:r>
            <a:r>
              <a:rPr dirty="0"/>
              <a:t>firms occupy in </a:t>
            </a:r>
            <a:r>
              <a:rPr dirty="0" smtClean="0"/>
              <a:t>the industry.</a:t>
            </a:r>
          </a:p>
        </p:txBody>
      </p:sp>
      <p:sp>
        <p:nvSpPr>
          <p:cNvPr id="84994"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3–</a:t>
            </a:r>
            <a:fld id="{F1FB2ABC-9C79-4F69-8AE0-9BF451D2618A}" type="slidenum">
              <a:rPr lang="en-US" sz="1000" b="1">
                <a:latin typeface="Times New Roman" pitchFamily="18" charset="0"/>
              </a:rPr>
              <a:pPr algn="ctr"/>
              <a:t>39</a:t>
            </a:fld>
            <a:endParaRPr lang="en-US" sz="1000" b="1">
              <a:latin typeface="Times New Roman" pitchFamily="18" charset="0"/>
            </a:endParaRPr>
          </a:p>
        </p:txBody>
      </p:sp>
    </p:spTree>
  </p:cSld>
  <p:clrMapOvr>
    <a:masterClrMapping/>
  </p:clrMapOvr>
  <p:transition spd="slow">
    <p:cut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defRPr/>
            </a:pPr>
            <a:r>
              <a:rPr dirty="0"/>
              <a:t>The </a:t>
            </a:r>
            <a:r>
              <a:rPr b="1" dirty="0" smtClean="0"/>
              <a:t>macro-environment</a:t>
            </a:r>
            <a:r>
              <a:rPr dirty="0" smtClean="0"/>
              <a:t> encompasses </a:t>
            </a:r>
            <a:r>
              <a:rPr dirty="0"/>
              <a:t>the </a:t>
            </a:r>
            <a:r>
              <a:rPr dirty="0" smtClean="0"/>
              <a:t>broad environmental </a:t>
            </a:r>
            <a:r>
              <a:rPr dirty="0"/>
              <a:t>context </a:t>
            </a:r>
            <a:r>
              <a:rPr dirty="0" smtClean="0"/>
              <a:t>in which </a:t>
            </a:r>
            <a:r>
              <a:rPr dirty="0"/>
              <a:t>a company’s </a:t>
            </a:r>
            <a:r>
              <a:rPr dirty="0" smtClean="0"/>
              <a:t>industry </a:t>
            </a:r>
            <a:r>
              <a:rPr dirty="0"/>
              <a:t>is situated that includes strategically relevant components over which the firm has no direct control</a:t>
            </a:r>
            <a:r>
              <a:rPr dirty="0" smtClean="0"/>
              <a:t>.</a:t>
            </a:r>
          </a:p>
        </p:txBody>
      </p:sp>
      <p:sp>
        <p:nvSpPr>
          <p:cNvPr id="21506"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3–</a:t>
            </a:r>
            <a:fld id="{BA05A1B6-291B-48E9-A10C-E7A2F41CF9C3}" type="slidenum">
              <a:rPr lang="en-US" sz="1000" b="1">
                <a:latin typeface="Times New Roman" pitchFamily="18" charset="0"/>
              </a:rPr>
              <a:pPr algn="ctr"/>
              <a:t>4</a:t>
            </a:fld>
            <a:endParaRPr lang="en-US" sz="1000" b="1">
              <a:latin typeface="Times New Roman" pitchFamily="18" charset="0"/>
            </a:endParaRPr>
          </a:p>
        </p:txBody>
      </p:sp>
    </p:spTree>
  </p:cSld>
  <p:clrMapOvr>
    <a:masterClrMapping/>
  </p:clrMapOvr>
  <p:transition spd="slow">
    <p:cut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455613" y="263525"/>
            <a:ext cx="8212137" cy="1249363"/>
          </a:xfrm>
        </p:spPr>
        <p:txBody>
          <a:bodyPr/>
          <a:lstStyle/>
          <a:p>
            <a:pPr>
              <a:defRPr/>
            </a:pPr>
            <a:r>
              <a:rPr dirty="0" smtClean="0"/>
              <a:t>USING STRATEGIC GROUP MAPS TO ASSESS THE MARKET POSITIONS </a:t>
            </a:r>
            <a:br>
              <a:rPr dirty="0" smtClean="0"/>
            </a:br>
            <a:r>
              <a:rPr dirty="0" smtClean="0"/>
              <a:t>OF KEY COMPETITORS</a:t>
            </a:r>
          </a:p>
        </p:txBody>
      </p:sp>
      <p:sp>
        <p:nvSpPr>
          <p:cNvPr id="91139" name="Rectangle 3"/>
          <p:cNvSpPr>
            <a:spLocks noGrp="1" noChangeArrowheads="1"/>
          </p:cNvSpPr>
          <p:nvPr>
            <p:ph idx="1"/>
          </p:nvPr>
        </p:nvSpPr>
        <p:spPr>
          <a:xfrm>
            <a:off x="615950" y="1914525"/>
            <a:ext cx="7905750" cy="4502150"/>
          </a:xfrm>
        </p:spPr>
        <p:txBody>
          <a:bodyPr/>
          <a:lstStyle/>
          <a:p>
            <a:pPr>
              <a:defRPr/>
            </a:pPr>
            <a:r>
              <a:rPr dirty="0" smtClean="0"/>
              <a:t>Constructing a strategic group map:</a:t>
            </a:r>
          </a:p>
          <a:p>
            <a:pPr lvl="1">
              <a:defRPr/>
            </a:pPr>
            <a:r>
              <a:rPr dirty="0"/>
              <a:t>Identify the competitive characteristics that delineate strategic approaches </a:t>
            </a:r>
            <a:r>
              <a:rPr dirty="0" smtClean="0"/>
              <a:t>used in </a:t>
            </a:r>
            <a:r>
              <a:rPr dirty="0"/>
              <a:t>the industry</a:t>
            </a:r>
            <a:r>
              <a:rPr dirty="0" smtClean="0"/>
              <a:t>.</a:t>
            </a:r>
          </a:p>
          <a:p>
            <a:pPr lvl="1">
              <a:defRPr/>
            </a:pPr>
            <a:r>
              <a:rPr dirty="0" smtClean="0"/>
              <a:t>Plot the firms on a two-variable map using pairs of the competitive characteristics.</a:t>
            </a:r>
          </a:p>
          <a:p>
            <a:pPr lvl="1">
              <a:defRPr/>
            </a:pPr>
            <a:r>
              <a:rPr dirty="0" smtClean="0"/>
              <a:t>Assign firms occupying about the same map location to the same strategic group.</a:t>
            </a:r>
          </a:p>
          <a:p>
            <a:pPr lvl="1">
              <a:defRPr/>
            </a:pPr>
            <a:r>
              <a:rPr dirty="0" smtClean="0"/>
              <a:t>Draw circles around each strategic group, making the circles proportional to the size of the group’s share of total industry sales revenues.</a:t>
            </a:r>
          </a:p>
        </p:txBody>
      </p:sp>
      <p:sp>
        <p:nvSpPr>
          <p:cNvPr id="86019"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3–</a:t>
            </a:r>
            <a:fld id="{ABCB4DF2-01D6-45AD-B382-838FD9C4A9B2}" type="slidenum">
              <a:rPr lang="en-US" sz="1000" b="1">
                <a:latin typeface="Times New Roman" pitchFamily="18" charset="0"/>
              </a:rPr>
              <a:pPr algn="ctr"/>
              <a:t>40</a:t>
            </a:fld>
            <a:endParaRPr lang="en-US" sz="1000" b="1">
              <a:latin typeface="Times New Roman" pitchFamily="18" charset="0"/>
            </a:endParaRPr>
          </a:p>
        </p:txBody>
      </p:sp>
    </p:spTree>
  </p:cSld>
  <p:clrMapOvr>
    <a:masterClrMapping/>
  </p:clrMapOvr>
  <p:transition spd="slow">
    <p:cut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455613" y="317500"/>
            <a:ext cx="8212137" cy="1030288"/>
          </a:xfrm>
        </p:spPr>
        <p:txBody>
          <a:bodyPr/>
          <a:lstStyle/>
          <a:p>
            <a:pPr>
              <a:defRPr/>
            </a:pPr>
            <a:r>
              <a:rPr smtClean="0"/>
              <a:t>TYPICAL VARIABLES USED IN CREATING GROUP MAPS</a:t>
            </a:r>
            <a:endParaRPr dirty="0" smtClean="0"/>
          </a:p>
        </p:txBody>
      </p:sp>
      <p:sp>
        <p:nvSpPr>
          <p:cNvPr id="93187" name="Rectangle 3"/>
          <p:cNvSpPr>
            <a:spLocks noGrp="1" noChangeArrowheads="1"/>
          </p:cNvSpPr>
          <p:nvPr>
            <p:ph idx="1"/>
          </p:nvPr>
        </p:nvSpPr>
        <p:spPr>
          <a:xfrm>
            <a:off x="504825" y="1587500"/>
            <a:ext cx="8374063" cy="4829175"/>
          </a:xfrm>
        </p:spPr>
        <p:txBody>
          <a:bodyPr/>
          <a:lstStyle/>
          <a:p>
            <a:pPr>
              <a:defRPr/>
            </a:pPr>
            <a:r>
              <a:rPr sz="2400" dirty="0" smtClean="0"/>
              <a:t>Price/quality range (high, medium, low)</a:t>
            </a:r>
          </a:p>
          <a:p>
            <a:pPr>
              <a:defRPr/>
            </a:pPr>
            <a:r>
              <a:rPr sz="2400" dirty="0" smtClean="0"/>
              <a:t>Geographic coverage (local, regional, national, global)</a:t>
            </a:r>
          </a:p>
          <a:p>
            <a:pPr>
              <a:defRPr/>
            </a:pPr>
            <a:r>
              <a:rPr sz="2400" dirty="0" smtClean="0"/>
              <a:t>Product-line breadth (wide, narrow)</a:t>
            </a:r>
          </a:p>
          <a:p>
            <a:pPr>
              <a:defRPr/>
            </a:pPr>
            <a:r>
              <a:rPr sz="2400" dirty="0" smtClean="0"/>
              <a:t>Degree of service offered (no frills, limited, full)</a:t>
            </a:r>
          </a:p>
          <a:p>
            <a:pPr>
              <a:defRPr/>
            </a:pPr>
            <a:r>
              <a:rPr sz="2400" dirty="0" smtClean="0"/>
              <a:t>Distribution channels (retail, wholesale, Internet, multiple)</a:t>
            </a:r>
          </a:p>
          <a:p>
            <a:pPr>
              <a:defRPr/>
            </a:pPr>
            <a:r>
              <a:rPr sz="2400" dirty="0" smtClean="0"/>
              <a:t>Degree of vertical integration (none, partial, full)</a:t>
            </a:r>
          </a:p>
          <a:p>
            <a:pPr>
              <a:defRPr/>
            </a:pPr>
            <a:r>
              <a:rPr sz="2400" dirty="0" smtClean="0"/>
              <a:t>Degree of diversification into other industries (none, some, considerable)</a:t>
            </a:r>
          </a:p>
        </p:txBody>
      </p:sp>
      <p:sp>
        <p:nvSpPr>
          <p:cNvPr id="88067"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3–</a:t>
            </a:r>
            <a:fld id="{9575AC69-8816-492D-8FC1-9BD4BDF3E4B7}" type="slidenum">
              <a:rPr lang="en-US" sz="1000" b="1">
                <a:latin typeface="Times New Roman" pitchFamily="18" charset="0"/>
              </a:rPr>
              <a:pPr algn="ctr"/>
              <a:t>41</a:t>
            </a:fld>
            <a:endParaRPr lang="en-US" sz="1000" b="1">
              <a:latin typeface="Times New Roman" pitchFamily="18" charset="0"/>
            </a:endParaRPr>
          </a:p>
        </p:txBody>
      </p:sp>
    </p:spTree>
  </p:cSld>
  <p:clrMapOvr>
    <a:masterClrMapping/>
  </p:clrMapOvr>
  <p:transition spd="slow">
    <p:cut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455613" y="317500"/>
            <a:ext cx="8212137" cy="1030288"/>
          </a:xfrm>
        </p:spPr>
        <p:txBody>
          <a:bodyPr/>
          <a:lstStyle/>
          <a:p>
            <a:pPr>
              <a:defRPr/>
            </a:pPr>
            <a:r>
              <a:rPr dirty="0"/>
              <a:t>GUIDELINES FOR </a:t>
            </a:r>
            <a:r>
              <a:rPr dirty="0" smtClean="0"/>
              <a:t>CREATING </a:t>
            </a:r>
            <a:br>
              <a:rPr dirty="0" smtClean="0"/>
            </a:br>
            <a:r>
              <a:rPr dirty="0" smtClean="0"/>
              <a:t>GROUP </a:t>
            </a:r>
            <a:r>
              <a:rPr dirty="0"/>
              <a:t>MAPS</a:t>
            </a:r>
            <a:endParaRPr dirty="0" smtClean="0"/>
          </a:p>
        </p:txBody>
      </p:sp>
      <p:sp>
        <p:nvSpPr>
          <p:cNvPr id="95235" name="Rectangle 3"/>
          <p:cNvSpPr>
            <a:spLocks noGrp="1" noChangeArrowheads="1"/>
          </p:cNvSpPr>
          <p:nvPr>
            <p:ph idx="1"/>
          </p:nvPr>
        </p:nvSpPr>
        <p:spPr>
          <a:xfrm>
            <a:off x="339725" y="1587500"/>
            <a:ext cx="8485188" cy="4829175"/>
          </a:xfrm>
        </p:spPr>
        <p:txBody>
          <a:bodyPr/>
          <a:lstStyle/>
          <a:p>
            <a:pPr marL="339725" indent="-339725">
              <a:spcBef>
                <a:spcPts val="900"/>
              </a:spcBef>
              <a:buSzPct val="98000"/>
              <a:buFont typeface="+mj-lt"/>
              <a:buAutoNum type="arabicPeriod"/>
              <a:defRPr/>
            </a:pPr>
            <a:r>
              <a:rPr sz="2200" dirty="0" smtClean="0"/>
              <a:t>Variables selected as map axes should </a:t>
            </a:r>
            <a:r>
              <a:rPr sz="2200" u="sng" dirty="0" smtClean="0">
                <a:solidFill>
                  <a:srgbClr val="0070C0"/>
                </a:solidFill>
              </a:rPr>
              <a:t>not</a:t>
            </a:r>
            <a:r>
              <a:rPr sz="2200" dirty="0" smtClean="0"/>
              <a:t> be highly correlated.</a:t>
            </a:r>
          </a:p>
          <a:p>
            <a:pPr marL="339725" indent="-339725">
              <a:spcBef>
                <a:spcPts val="900"/>
              </a:spcBef>
              <a:buSzPct val="98000"/>
              <a:buFont typeface="+mj-lt"/>
              <a:buAutoNum type="arabicPeriod"/>
              <a:defRPr/>
            </a:pPr>
            <a:r>
              <a:rPr sz="2200" dirty="0" smtClean="0"/>
              <a:t>Variables should </a:t>
            </a:r>
            <a:r>
              <a:rPr sz="2200" dirty="0"/>
              <a:t>reflect important </a:t>
            </a:r>
            <a:r>
              <a:rPr sz="2200" dirty="0" smtClean="0"/>
              <a:t>(sizable) differences among </a:t>
            </a:r>
            <a:r>
              <a:rPr sz="2200" dirty="0"/>
              <a:t>rival </a:t>
            </a:r>
            <a:r>
              <a:rPr sz="2200" dirty="0" smtClean="0"/>
              <a:t>approaches.</a:t>
            </a:r>
          </a:p>
          <a:p>
            <a:pPr marL="339725" indent="-339725">
              <a:spcBef>
                <a:spcPts val="900"/>
              </a:spcBef>
              <a:buSzPct val="98000"/>
              <a:buFont typeface="+mj-lt"/>
              <a:buAutoNum type="arabicPeriod"/>
              <a:defRPr/>
            </a:pPr>
            <a:r>
              <a:rPr sz="2200" dirty="0" smtClean="0"/>
              <a:t>Variables may be quantitative, continuous, discrete and\or defined in terms of distinct classes and combinations.</a:t>
            </a:r>
          </a:p>
          <a:p>
            <a:pPr marL="339725" indent="-339725">
              <a:spcBef>
                <a:spcPts val="900"/>
              </a:spcBef>
              <a:buSzPct val="98000"/>
              <a:buFont typeface="+mj-lt"/>
              <a:buAutoNum type="arabicPeriod"/>
              <a:defRPr/>
            </a:pPr>
            <a:r>
              <a:rPr sz="2200" dirty="0" smtClean="0"/>
              <a:t>Drawing group circles proportional </a:t>
            </a:r>
            <a:r>
              <a:rPr sz="2200" dirty="0"/>
              <a:t>to the combined sales of </a:t>
            </a:r>
            <a:r>
              <a:rPr sz="2200" dirty="0" smtClean="0"/>
              <a:t>firms </a:t>
            </a:r>
            <a:r>
              <a:rPr sz="2200" dirty="0"/>
              <a:t>in </a:t>
            </a:r>
            <a:r>
              <a:rPr sz="2200" dirty="0" smtClean="0"/>
              <a:t>each group will reflect </a:t>
            </a:r>
            <a:r>
              <a:rPr sz="2200" dirty="0"/>
              <a:t>the relative sizes of each strategic group</a:t>
            </a:r>
            <a:r>
              <a:rPr sz="2200" dirty="0" smtClean="0"/>
              <a:t>.</a:t>
            </a:r>
          </a:p>
          <a:p>
            <a:pPr marL="339725" indent="-339725">
              <a:spcBef>
                <a:spcPts val="900"/>
              </a:spcBef>
              <a:buSzPct val="98000"/>
              <a:buFont typeface="+mj-lt"/>
              <a:buAutoNum type="arabicPeriod"/>
              <a:defRPr/>
            </a:pPr>
            <a:r>
              <a:rPr sz="2200" dirty="0" smtClean="0"/>
              <a:t>Drawing maps using different pairs of variables will show the different competitive </a:t>
            </a:r>
            <a:r>
              <a:rPr sz="2200" dirty="0"/>
              <a:t>positioning </a:t>
            </a:r>
            <a:r>
              <a:rPr sz="2200" dirty="0" smtClean="0"/>
              <a:t>relationships present </a:t>
            </a:r>
            <a:r>
              <a:rPr sz="2200" dirty="0"/>
              <a:t>in the industry’s </a:t>
            </a:r>
            <a:r>
              <a:rPr sz="2200" dirty="0" smtClean="0"/>
              <a:t>structure.</a:t>
            </a:r>
          </a:p>
        </p:txBody>
      </p:sp>
      <p:sp>
        <p:nvSpPr>
          <p:cNvPr id="90115"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3–</a:t>
            </a:r>
            <a:fld id="{A00497C6-F498-45EF-A4CA-5BBA0D199F9F}" type="slidenum">
              <a:rPr lang="en-US" sz="1000" b="1">
                <a:latin typeface="Times New Roman" pitchFamily="18" charset="0"/>
              </a:rPr>
              <a:pPr algn="ctr"/>
              <a:t>42</a:t>
            </a:fld>
            <a:endParaRPr lang="en-US" sz="1000" b="1">
              <a:latin typeface="Times New Roman" pitchFamily="18" charset="0"/>
            </a:endParaRPr>
          </a:p>
        </p:txBody>
      </p:sp>
    </p:spTree>
  </p:cSld>
  <p:clrMapOvr>
    <a:masterClrMapping/>
  </p:clrMapOvr>
  <p:transition spd="slow">
    <p:cut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defRPr/>
            </a:pPr>
            <a:r>
              <a:rPr dirty="0"/>
              <a:t>Strategic group </a:t>
            </a:r>
            <a:r>
              <a:rPr dirty="0" smtClean="0"/>
              <a:t>maps reveal </a:t>
            </a:r>
            <a:r>
              <a:rPr dirty="0"/>
              <a:t>which </a:t>
            </a:r>
            <a:r>
              <a:rPr dirty="0" smtClean="0"/>
              <a:t>companies are </a:t>
            </a:r>
            <a:r>
              <a:rPr dirty="0"/>
              <a:t>close </a:t>
            </a:r>
            <a:r>
              <a:rPr dirty="0" smtClean="0"/>
              <a:t>competitors and </a:t>
            </a:r>
            <a:r>
              <a:rPr dirty="0"/>
              <a:t>which are </a:t>
            </a:r>
            <a:r>
              <a:rPr dirty="0" smtClean="0"/>
              <a:t>distant competitors</a:t>
            </a:r>
            <a:r>
              <a:rPr dirty="0"/>
              <a:t>.</a:t>
            </a:r>
          </a:p>
        </p:txBody>
      </p:sp>
      <p:sp>
        <p:nvSpPr>
          <p:cNvPr id="92162"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3–</a:t>
            </a:r>
            <a:fld id="{901D1161-514F-4775-8960-8869A961E16E}" type="slidenum">
              <a:rPr lang="en-US" sz="1000" b="1">
                <a:latin typeface="Times New Roman" pitchFamily="18" charset="0"/>
              </a:rPr>
              <a:pPr algn="ctr"/>
              <a:t>43</a:t>
            </a:fld>
            <a:endParaRPr lang="en-US" sz="1000" b="1">
              <a:latin typeface="Times New Roman" pitchFamily="18" charset="0"/>
            </a:endParaRPr>
          </a:p>
        </p:txBody>
      </p:sp>
    </p:spTree>
  </p:cSld>
  <p:clrMapOvr>
    <a:masterClrMapping/>
  </p:clrMapOvr>
  <p:transition spd="slow">
    <p:cut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392363" y="119063"/>
            <a:ext cx="6113462" cy="1016000"/>
          </a:xfrm>
          <a:prstGeom prst="rect">
            <a:avLst/>
          </a:prstGeom>
        </p:spPr>
        <p:txBody>
          <a:bodyPr>
            <a:spAutoFit/>
          </a:bodyPr>
          <a:lstStyle/>
          <a:p>
            <a:pPr>
              <a:defRPr/>
            </a:pPr>
            <a:r>
              <a:rPr lang="en-US" b="1" dirty="0">
                <a:solidFill>
                  <a:srgbClr val="008000"/>
                </a:solidFill>
                <a:effectLst>
                  <a:outerShdw blurRad="38100" dist="38100" dir="2700000" algn="tl">
                    <a:srgbClr val="000000">
                      <a:alpha val="43137"/>
                    </a:srgbClr>
                  </a:outerShdw>
                </a:effectLst>
                <a:cs typeface="+mn-cs"/>
              </a:rPr>
              <a:t>ILLUSTRATION CAPSULE 3.1</a:t>
            </a:r>
          </a:p>
          <a:p>
            <a:pPr>
              <a:defRPr/>
            </a:pPr>
            <a:r>
              <a:rPr lang="en-US" dirty="0">
                <a:effectLst>
                  <a:outerShdw blurRad="38100" dist="38100" dir="2700000" algn="tl">
                    <a:srgbClr val="000000">
                      <a:alpha val="43137"/>
                    </a:srgbClr>
                  </a:outerShdw>
                </a:effectLst>
                <a:latin typeface="Book Antiqua" pitchFamily="18" charset="0"/>
                <a:cs typeface="Times New Roman" pitchFamily="18" charset="0"/>
              </a:rPr>
              <a:t>Comparative Market Positions of Producers in the U.S. Beer Industry: A Strategic Group Map Example</a:t>
            </a:r>
          </a:p>
        </p:txBody>
      </p:sp>
      <p:sp>
        <p:nvSpPr>
          <p:cNvPr id="93187" name="Rectangle 1"/>
          <p:cNvSpPr>
            <a:spLocks noChangeArrowheads="1"/>
          </p:cNvSpPr>
          <p:nvPr/>
        </p:nvSpPr>
        <p:spPr bwMode="auto">
          <a:xfrm>
            <a:off x="584200" y="6286500"/>
            <a:ext cx="7975600" cy="277813"/>
          </a:xfrm>
          <a:prstGeom prst="rect">
            <a:avLst/>
          </a:prstGeom>
          <a:noFill/>
          <a:ln w="9525">
            <a:noFill/>
            <a:miter lim="800000"/>
            <a:headEnd/>
            <a:tailEnd/>
          </a:ln>
        </p:spPr>
        <p:txBody>
          <a:bodyPr>
            <a:spAutoFit/>
          </a:bodyPr>
          <a:lstStyle/>
          <a:p>
            <a:pPr algn="ctr"/>
            <a:r>
              <a:rPr lang="en-US" sz="1200" b="1" i="1"/>
              <a:t>Footnote: </a:t>
            </a:r>
            <a:r>
              <a:rPr lang="en-US" sz="1200" b="1"/>
              <a:t>Circles are drawn roughly proportional to the sizes of the firms, based on revenues.</a:t>
            </a:r>
          </a:p>
        </p:txBody>
      </p:sp>
      <p:pic>
        <p:nvPicPr>
          <p:cNvPr id="93188" name="Picture 2"/>
          <p:cNvPicPr>
            <a:picLocks noChangeAspect="1" noChangeArrowheads="1"/>
          </p:cNvPicPr>
          <p:nvPr/>
        </p:nvPicPr>
        <p:blipFill>
          <a:blip r:embed="rId4"/>
          <a:srcRect/>
          <a:stretch>
            <a:fillRect/>
          </a:stretch>
        </p:blipFill>
        <p:spPr bwMode="auto">
          <a:xfrm>
            <a:off x="1500188" y="1406525"/>
            <a:ext cx="6143625" cy="4810125"/>
          </a:xfrm>
          <a:prstGeom prst="rect">
            <a:avLst/>
          </a:prstGeom>
          <a:noFill/>
          <a:ln w="9525">
            <a:noFill/>
            <a:miter lim="800000"/>
            <a:headEnd/>
            <a:tailEnd/>
          </a:ln>
        </p:spPr>
      </p:pic>
      <p:sp>
        <p:nvSpPr>
          <p:cNvPr id="93189"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3–</a:t>
            </a:r>
            <a:fld id="{F2A46CDC-63B6-415C-93DA-51D23BC3112D}" type="slidenum">
              <a:rPr lang="en-US" sz="1000" b="1">
                <a:latin typeface="Times New Roman" pitchFamily="18" charset="0"/>
              </a:rPr>
              <a:pPr algn="ctr"/>
              <a:t>44</a:t>
            </a:fld>
            <a:endParaRPr lang="en-US" sz="1000" b="1">
              <a:latin typeface="Times New Roman" pitchFamily="18" charset="0"/>
            </a:endParaRPr>
          </a:p>
        </p:txBody>
      </p:sp>
    </p:spTree>
  </p:cSld>
  <p:clrMapOvr>
    <a:masterClrMapping/>
  </p:clrMapOvr>
  <p:transition spd="slow">
    <p:cut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
          <p:cNvSpPr>
            <a:spLocks noChangeArrowheads="1"/>
          </p:cNvSpPr>
          <p:nvPr/>
        </p:nvSpPr>
        <p:spPr bwMode="auto">
          <a:xfrm>
            <a:off x="477838" y="1597025"/>
            <a:ext cx="8166100" cy="4378325"/>
          </a:xfrm>
          <a:prstGeom prst="rect">
            <a:avLst/>
          </a:prstGeom>
          <a:noFill/>
          <a:ln w="9525">
            <a:noFill/>
            <a:miter lim="800000"/>
            <a:headEnd/>
            <a:tailEnd/>
          </a:ln>
        </p:spPr>
        <p:txBody>
          <a:bodyPr/>
          <a:lstStyle/>
          <a:p>
            <a:pPr marL="288925" indent="-288925" eaLnBrk="0" hangingPunct="0">
              <a:spcBef>
                <a:spcPct val="50000"/>
              </a:spcBef>
              <a:buClr>
                <a:srgbClr val="CC6600"/>
              </a:buClr>
              <a:buSzPct val="100000"/>
              <a:buFont typeface="Arial" charset="0"/>
              <a:buChar char="♦"/>
              <a:defRPr/>
            </a:pPr>
            <a:r>
              <a:rPr lang="en-US" sz="2800" dirty="0">
                <a:solidFill>
                  <a:srgbClr val="006666"/>
                </a:solidFill>
                <a:effectLst>
                  <a:outerShdw blurRad="38100" dist="38100" dir="2700000" algn="tl">
                    <a:srgbClr val="000000">
                      <a:alpha val="43137"/>
                    </a:srgbClr>
                  </a:outerShdw>
                </a:effectLst>
              </a:rPr>
              <a:t>Which strategic group is located in the least favorable market position? Which group is in </a:t>
            </a:r>
            <a:br>
              <a:rPr lang="en-US" sz="2800" dirty="0">
                <a:solidFill>
                  <a:srgbClr val="006666"/>
                </a:solidFill>
                <a:effectLst>
                  <a:outerShdw blurRad="38100" dist="38100" dir="2700000" algn="tl">
                    <a:srgbClr val="000000">
                      <a:alpha val="43137"/>
                    </a:srgbClr>
                  </a:outerShdw>
                </a:effectLst>
              </a:rPr>
            </a:br>
            <a:r>
              <a:rPr lang="en-US" sz="2800" dirty="0">
                <a:solidFill>
                  <a:srgbClr val="006666"/>
                </a:solidFill>
                <a:effectLst>
                  <a:outerShdw blurRad="38100" dist="38100" dir="2700000" algn="tl">
                    <a:srgbClr val="000000">
                      <a:alpha val="43137"/>
                    </a:srgbClr>
                  </a:outerShdw>
                </a:effectLst>
              </a:rPr>
              <a:t>the most favorable position?</a:t>
            </a:r>
          </a:p>
          <a:p>
            <a:pPr marL="288925" indent="-288925" eaLnBrk="0" hangingPunct="0">
              <a:spcBef>
                <a:spcPct val="50000"/>
              </a:spcBef>
              <a:buClr>
                <a:srgbClr val="CC6600"/>
              </a:buClr>
              <a:buSzPct val="100000"/>
              <a:buFont typeface="Arial" charset="0"/>
              <a:buChar char="♦"/>
              <a:defRPr/>
            </a:pPr>
            <a:r>
              <a:rPr lang="en-US" sz="2800" dirty="0">
                <a:solidFill>
                  <a:srgbClr val="006666"/>
                </a:solidFill>
                <a:effectLst>
                  <a:outerShdw blurRad="38100" dist="38100" dir="2700000" algn="tl">
                    <a:srgbClr val="000000">
                      <a:alpha val="43137"/>
                    </a:srgbClr>
                  </a:outerShdw>
                </a:effectLst>
              </a:rPr>
              <a:t>Which strategic group is likely to experience increased intragroup competition? </a:t>
            </a:r>
          </a:p>
          <a:p>
            <a:pPr marL="288925" indent="-288925" eaLnBrk="0" hangingPunct="0">
              <a:spcBef>
                <a:spcPct val="50000"/>
              </a:spcBef>
              <a:buClr>
                <a:srgbClr val="CC6600"/>
              </a:buClr>
              <a:buSzPct val="100000"/>
              <a:buFont typeface="Arial" charset="0"/>
              <a:buChar char="♦"/>
              <a:defRPr/>
            </a:pPr>
            <a:r>
              <a:rPr lang="en-US" sz="2800" dirty="0">
                <a:solidFill>
                  <a:srgbClr val="006666"/>
                </a:solidFill>
                <a:effectLst>
                  <a:outerShdw blurRad="38100" dist="38100" dir="2700000" algn="tl">
                    <a:srgbClr val="000000">
                      <a:alpha val="43137"/>
                    </a:srgbClr>
                  </a:outerShdw>
                </a:effectLst>
              </a:rPr>
              <a:t>Which groups are most threatened by the likely strategic moves of members of nearby strategic groups?</a:t>
            </a:r>
          </a:p>
        </p:txBody>
      </p:sp>
      <p:sp>
        <p:nvSpPr>
          <p:cNvPr id="3" name="Rectangle 2"/>
          <p:cNvSpPr/>
          <p:nvPr/>
        </p:nvSpPr>
        <p:spPr>
          <a:xfrm>
            <a:off x="2392363" y="119063"/>
            <a:ext cx="6113462" cy="1016000"/>
          </a:xfrm>
          <a:prstGeom prst="rect">
            <a:avLst/>
          </a:prstGeom>
        </p:spPr>
        <p:txBody>
          <a:bodyPr>
            <a:spAutoFit/>
          </a:bodyPr>
          <a:lstStyle/>
          <a:p>
            <a:pPr>
              <a:defRPr/>
            </a:pPr>
            <a:r>
              <a:rPr lang="en-US" b="1" dirty="0">
                <a:solidFill>
                  <a:srgbClr val="008000"/>
                </a:solidFill>
                <a:effectLst>
                  <a:outerShdw blurRad="38100" dist="38100" dir="2700000" algn="tl">
                    <a:srgbClr val="000000">
                      <a:alpha val="43137"/>
                    </a:srgbClr>
                  </a:outerShdw>
                </a:effectLst>
                <a:cs typeface="+mn-cs"/>
              </a:rPr>
              <a:t>ILLUSTRATION CAPSULE 3.1</a:t>
            </a:r>
          </a:p>
          <a:p>
            <a:pPr>
              <a:defRPr/>
            </a:pPr>
            <a:r>
              <a:rPr lang="en-US" dirty="0">
                <a:effectLst>
                  <a:outerShdw blurRad="38100" dist="38100" dir="2700000" algn="tl">
                    <a:srgbClr val="000000">
                      <a:alpha val="43137"/>
                    </a:srgbClr>
                  </a:outerShdw>
                </a:effectLst>
                <a:latin typeface="Book Antiqua" pitchFamily="18" charset="0"/>
                <a:cs typeface="Times New Roman" pitchFamily="18" charset="0"/>
              </a:rPr>
              <a:t>Comparative Market Positions of Producers in the U.S. Beer Industry: A Strategic Group Map Example</a:t>
            </a:r>
          </a:p>
        </p:txBody>
      </p:sp>
      <p:sp>
        <p:nvSpPr>
          <p:cNvPr id="95235"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3–</a:t>
            </a:r>
            <a:fld id="{A5A0D92D-7A02-4E38-A6BC-2B901B18A73C}" type="slidenum">
              <a:rPr lang="en-US" sz="1000" b="1">
                <a:latin typeface="Times New Roman" pitchFamily="18" charset="0"/>
              </a:rPr>
              <a:pPr algn="ctr"/>
              <a:t>45</a:t>
            </a:fld>
            <a:endParaRPr lang="en-US" sz="1000" b="1">
              <a:latin typeface="Times New Roman" pitchFamily="18" charset="0"/>
            </a:endParaRPr>
          </a:p>
        </p:txBody>
      </p:sp>
    </p:spTree>
  </p:cSld>
  <p:clrMapOvr>
    <a:masterClrMapping/>
  </p:clrMapOvr>
  <p:transition spd="slow">
    <p:cut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defRPr/>
            </a:pPr>
            <a:r>
              <a:rPr dirty="0"/>
              <a:t>Some strategic groups </a:t>
            </a:r>
            <a:r>
              <a:rPr dirty="0" smtClean="0"/>
              <a:t>are more </a:t>
            </a:r>
            <a:r>
              <a:rPr dirty="0"/>
              <a:t>favorably </a:t>
            </a:r>
            <a:r>
              <a:rPr dirty="0" smtClean="0"/>
              <a:t>positioned than </a:t>
            </a:r>
            <a:r>
              <a:rPr dirty="0"/>
              <a:t>others </a:t>
            </a:r>
            <a:r>
              <a:rPr dirty="0" smtClean="0"/>
              <a:t>because they </a:t>
            </a:r>
            <a:r>
              <a:rPr dirty="0"/>
              <a:t>confront </a:t>
            </a:r>
            <a:r>
              <a:rPr dirty="0" smtClean="0"/>
              <a:t>weaker competitive </a:t>
            </a:r>
            <a:r>
              <a:rPr dirty="0"/>
              <a:t>forces and</a:t>
            </a:r>
            <a:r>
              <a:rPr dirty="0" smtClean="0"/>
              <a:t>/ or </a:t>
            </a:r>
            <a:r>
              <a:rPr dirty="0"/>
              <a:t>because they are </a:t>
            </a:r>
            <a:r>
              <a:rPr dirty="0" smtClean="0"/>
              <a:t>more favorably </a:t>
            </a:r>
            <a:r>
              <a:rPr dirty="0"/>
              <a:t>impacted </a:t>
            </a:r>
            <a:r>
              <a:rPr dirty="0" smtClean="0"/>
              <a:t>by industry </a:t>
            </a:r>
            <a:r>
              <a:rPr dirty="0"/>
              <a:t>driving forces.</a:t>
            </a:r>
          </a:p>
        </p:txBody>
      </p:sp>
      <p:sp>
        <p:nvSpPr>
          <p:cNvPr id="97282"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3–</a:t>
            </a:r>
            <a:fld id="{812EED37-0484-44DE-A8CF-648B1D3BC19C}" type="slidenum">
              <a:rPr lang="en-US" sz="1000" b="1">
                <a:latin typeface="Times New Roman" pitchFamily="18" charset="0"/>
              </a:rPr>
              <a:pPr algn="ctr"/>
              <a:t>46</a:t>
            </a:fld>
            <a:endParaRPr lang="en-US" sz="1000" b="1">
              <a:latin typeface="Times New Roman" pitchFamily="18" charset="0"/>
            </a:endParaRPr>
          </a:p>
        </p:txBody>
      </p:sp>
    </p:spTree>
  </p:cSld>
  <p:clrMapOvr>
    <a:masterClrMapping/>
  </p:clrMapOvr>
  <p:transition spd="slow">
    <p:cut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4"/>
          <p:cNvSpPr>
            <a:spLocks noGrp="1" noChangeArrowheads="1"/>
          </p:cNvSpPr>
          <p:nvPr>
            <p:ph type="title"/>
          </p:nvPr>
        </p:nvSpPr>
        <p:spPr>
          <a:xfrm>
            <a:off x="455613" y="317500"/>
            <a:ext cx="8212137" cy="1030288"/>
          </a:xfrm>
        </p:spPr>
        <p:txBody>
          <a:bodyPr/>
          <a:lstStyle/>
          <a:p>
            <a:pPr>
              <a:defRPr/>
            </a:pPr>
            <a:r>
              <a:rPr dirty="0" smtClean="0">
                <a:effectLst>
                  <a:outerShdw blurRad="38100" dist="38100" dir="2700000" algn="tl">
                    <a:srgbClr val="000000">
                      <a:alpha val="43137"/>
                    </a:srgbClr>
                  </a:outerShdw>
                </a:effectLst>
              </a:rPr>
              <a:t>THE VALUE OF STRATEGIC </a:t>
            </a:r>
            <a:br>
              <a:rPr dirty="0" smtClean="0">
                <a:effectLst>
                  <a:outerShdw blurRad="38100" dist="38100" dir="2700000" algn="tl">
                    <a:srgbClr val="000000">
                      <a:alpha val="43137"/>
                    </a:srgbClr>
                  </a:outerShdw>
                </a:effectLst>
              </a:rPr>
            </a:br>
            <a:r>
              <a:rPr dirty="0" smtClean="0">
                <a:effectLst>
                  <a:outerShdw blurRad="38100" dist="38100" dir="2700000" algn="tl">
                    <a:srgbClr val="000000">
                      <a:alpha val="43137"/>
                    </a:srgbClr>
                  </a:outerShdw>
                </a:effectLst>
              </a:rPr>
              <a:t>GROUP MAPS?</a:t>
            </a:r>
          </a:p>
        </p:txBody>
      </p:sp>
      <p:sp>
        <p:nvSpPr>
          <p:cNvPr id="103427" name="Rectangle 5"/>
          <p:cNvSpPr>
            <a:spLocks noGrp="1" noChangeArrowheads="1"/>
          </p:cNvSpPr>
          <p:nvPr>
            <p:ph idx="1"/>
          </p:nvPr>
        </p:nvSpPr>
        <p:spPr>
          <a:xfrm>
            <a:off x="504825" y="1587500"/>
            <a:ext cx="8126413" cy="4829175"/>
          </a:xfrm>
        </p:spPr>
        <p:txBody>
          <a:bodyPr/>
          <a:lstStyle/>
          <a:p>
            <a:pPr marL="463550" indent="-463550">
              <a:spcBef>
                <a:spcPct val="35000"/>
              </a:spcBef>
              <a:defRPr/>
            </a:pPr>
            <a:r>
              <a:rPr dirty="0" smtClean="0">
                <a:effectLst>
                  <a:outerShdw blurRad="38100" dist="38100" dir="2700000" algn="tl">
                    <a:srgbClr val="000000">
                      <a:alpha val="43137"/>
                    </a:srgbClr>
                  </a:outerShdw>
                </a:effectLst>
              </a:rPr>
              <a:t>Maps are useful in identifying which industry members are close rivals and which are distant rivals.</a:t>
            </a:r>
          </a:p>
          <a:p>
            <a:pPr marL="463550" indent="-463550">
              <a:spcBef>
                <a:spcPct val="35000"/>
              </a:spcBef>
              <a:defRPr/>
            </a:pPr>
            <a:r>
              <a:rPr dirty="0" smtClean="0">
                <a:effectLst>
                  <a:outerShdw blurRad="38100" dist="38100" dir="2700000" algn="tl">
                    <a:srgbClr val="000000">
                      <a:alpha val="43137"/>
                    </a:srgbClr>
                  </a:outerShdw>
                </a:effectLst>
              </a:rPr>
              <a:t>Not all map positions are equally attractive:</a:t>
            </a:r>
          </a:p>
          <a:p>
            <a:pPr marL="1081088" lvl="1" indent="-400050">
              <a:spcBef>
                <a:spcPct val="35000"/>
              </a:spcBef>
              <a:buSzTx/>
              <a:buFont typeface="Arial" charset="0"/>
              <a:buAutoNum type="arabicPeriod"/>
              <a:defRPr/>
            </a:pPr>
            <a:r>
              <a:rPr dirty="0">
                <a:effectLst>
                  <a:outerShdw blurRad="38100" dist="38100" dir="2700000" algn="tl">
                    <a:srgbClr val="000000">
                      <a:alpha val="43137"/>
                    </a:srgbClr>
                  </a:outerShdw>
                </a:effectLst>
              </a:rPr>
              <a:t>Prevailing competitive pressures from the industry’s five forces may cause the </a:t>
            </a:r>
            <a:r>
              <a:rPr dirty="0" smtClean="0">
                <a:effectLst>
                  <a:outerShdw blurRad="38100" dist="38100" dir="2700000" algn="tl">
                    <a:srgbClr val="000000">
                      <a:alpha val="43137"/>
                    </a:srgbClr>
                  </a:outerShdw>
                </a:effectLst>
              </a:rPr>
              <a:t>profit potential </a:t>
            </a:r>
            <a:r>
              <a:rPr dirty="0">
                <a:effectLst>
                  <a:outerShdw blurRad="38100" dist="38100" dir="2700000" algn="tl">
                    <a:srgbClr val="000000">
                      <a:alpha val="43137"/>
                    </a:srgbClr>
                  </a:outerShdw>
                </a:effectLst>
              </a:rPr>
              <a:t>of different strategic groups to vary</a:t>
            </a:r>
            <a:r>
              <a:rPr dirty="0" smtClean="0">
                <a:effectLst>
                  <a:outerShdw blurRad="38100" dist="38100" dir="2700000" algn="tl">
                    <a:srgbClr val="000000">
                      <a:alpha val="43137"/>
                    </a:srgbClr>
                  </a:outerShdw>
                </a:effectLst>
              </a:rPr>
              <a:t>.</a:t>
            </a:r>
          </a:p>
          <a:p>
            <a:pPr marL="1081088" lvl="1" indent="-400050">
              <a:spcBef>
                <a:spcPct val="35000"/>
              </a:spcBef>
              <a:buSzTx/>
              <a:buFont typeface="Arial" charset="0"/>
              <a:buAutoNum type="arabicPeriod"/>
              <a:defRPr/>
            </a:pPr>
            <a:r>
              <a:rPr dirty="0">
                <a:effectLst>
                  <a:outerShdw blurRad="38100" dist="38100" dir="2700000" algn="tl">
                    <a:srgbClr val="000000">
                      <a:alpha val="43137"/>
                    </a:srgbClr>
                  </a:outerShdw>
                </a:effectLst>
              </a:rPr>
              <a:t>Industry driving forces may favor some strategic groups and hurt others</a:t>
            </a:r>
            <a:r>
              <a:rPr dirty="0" smtClean="0">
                <a:effectLst>
                  <a:outerShdw blurRad="38100" dist="38100" dir="2700000" algn="tl">
                    <a:srgbClr val="000000">
                      <a:alpha val="43137"/>
                    </a:srgbClr>
                  </a:outerShdw>
                </a:effectLst>
              </a:rPr>
              <a:t>.</a:t>
            </a:r>
          </a:p>
        </p:txBody>
      </p:sp>
      <p:sp>
        <p:nvSpPr>
          <p:cNvPr id="98307"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3–</a:t>
            </a:r>
            <a:fld id="{343DB5F8-D1ED-4C7E-BFA6-0369C11C900E}" type="slidenum">
              <a:rPr lang="en-US" sz="1000" b="1">
                <a:latin typeface="Times New Roman" pitchFamily="18" charset="0"/>
              </a:rPr>
              <a:pPr algn="ctr"/>
              <a:t>47</a:t>
            </a:fld>
            <a:endParaRPr lang="en-US" sz="1000" b="1">
              <a:latin typeface="Times New Roman" pitchFamily="18" charset="0"/>
            </a:endParaRPr>
          </a:p>
        </p:txBody>
      </p:sp>
    </p:spTree>
  </p:cSld>
  <p:clrMapOvr>
    <a:masterClrMapping/>
  </p:clrMapOvr>
  <p:transition spd="slow">
    <p:cut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Rectangle 9"/>
          <p:cNvSpPr>
            <a:spLocks noGrp="1" noChangeArrowheads="1"/>
          </p:cNvSpPr>
          <p:nvPr>
            <p:ph type="title"/>
          </p:nvPr>
        </p:nvSpPr>
        <p:spPr>
          <a:xfrm>
            <a:off x="455613" y="317500"/>
            <a:ext cx="8212137" cy="1030288"/>
          </a:xfrm>
        </p:spPr>
        <p:txBody>
          <a:bodyPr/>
          <a:lstStyle/>
          <a:p>
            <a:pPr>
              <a:defRPr/>
            </a:pPr>
            <a:r>
              <a:rPr dirty="0" smtClean="0"/>
              <a:t>QUESTION 5: WHAT STRATEGIC MOVES ARE RIVALS LIKELY TO MAKE NEXT?</a:t>
            </a:r>
          </a:p>
        </p:txBody>
      </p:sp>
      <p:sp>
        <p:nvSpPr>
          <p:cNvPr id="103427" name="Rectangle 10"/>
          <p:cNvSpPr>
            <a:spLocks noGrp="1" noChangeArrowheads="1"/>
          </p:cNvSpPr>
          <p:nvPr>
            <p:ph idx="1"/>
          </p:nvPr>
        </p:nvSpPr>
        <p:spPr>
          <a:xfrm>
            <a:off x="504825" y="1587500"/>
            <a:ext cx="8126413" cy="4829175"/>
          </a:xfrm>
        </p:spPr>
        <p:txBody>
          <a:bodyPr/>
          <a:lstStyle/>
          <a:p>
            <a:pPr>
              <a:defRPr/>
            </a:pPr>
            <a:r>
              <a:rPr dirty="0" smtClean="0"/>
              <a:t>Competitive Intelligence</a:t>
            </a:r>
          </a:p>
          <a:p>
            <a:pPr lvl="1">
              <a:defRPr/>
            </a:pPr>
            <a:r>
              <a:rPr dirty="0" smtClean="0"/>
              <a:t>Information about rivals that is useful in anticipating their next strategic moves.</a:t>
            </a:r>
          </a:p>
          <a:p>
            <a:pPr>
              <a:defRPr/>
            </a:pPr>
            <a:r>
              <a:rPr dirty="0" smtClean="0"/>
              <a:t>Signals of the Likelihood of Strategic Moves:</a:t>
            </a:r>
          </a:p>
          <a:p>
            <a:pPr lvl="1">
              <a:defRPr/>
            </a:pPr>
            <a:r>
              <a:rPr dirty="0" smtClean="0"/>
              <a:t>Rivals under pressure to improve financial performance</a:t>
            </a:r>
          </a:p>
          <a:p>
            <a:pPr lvl="1">
              <a:defRPr/>
            </a:pPr>
            <a:r>
              <a:rPr dirty="0" smtClean="0"/>
              <a:t>Rivals seeking to increase market standing</a:t>
            </a:r>
          </a:p>
          <a:p>
            <a:pPr lvl="1">
              <a:defRPr/>
            </a:pPr>
            <a:r>
              <a:rPr dirty="0" smtClean="0"/>
              <a:t>Public statements of rivals’ intentions</a:t>
            </a:r>
          </a:p>
          <a:p>
            <a:pPr lvl="1">
              <a:defRPr/>
            </a:pPr>
            <a:r>
              <a:rPr dirty="0" smtClean="0"/>
              <a:t>Profiles developed by competitive intelligence units</a:t>
            </a:r>
          </a:p>
          <a:p>
            <a:pPr lvl="1">
              <a:defRPr/>
            </a:pPr>
            <a:endParaRPr dirty="0" smtClean="0"/>
          </a:p>
        </p:txBody>
      </p:sp>
      <p:sp>
        <p:nvSpPr>
          <p:cNvPr id="100355"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3–</a:t>
            </a:r>
            <a:fld id="{F9E1416F-9F29-4D05-A56E-A9CFED3A937B}" type="slidenum">
              <a:rPr lang="en-US" sz="1000" b="1">
                <a:latin typeface="Times New Roman" pitchFamily="18" charset="0"/>
              </a:rPr>
              <a:pPr algn="ctr"/>
              <a:t>48</a:t>
            </a:fld>
            <a:endParaRPr lang="en-US" sz="1000" b="1">
              <a:latin typeface="Times New Roman" pitchFamily="18" charset="0"/>
            </a:endParaRPr>
          </a:p>
        </p:txBody>
      </p:sp>
    </p:spTree>
  </p:cSld>
  <p:clrMapOvr>
    <a:masterClrMapping/>
  </p:clrMapOvr>
  <p:transition spd="slow">
    <p:cut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defRPr/>
            </a:pPr>
            <a:r>
              <a:rPr dirty="0"/>
              <a:t>Studying competitors’ </a:t>
            </a:r>
            <a:r>
              <a:rPr dirty="0" smtClean="0"/>
              <a:t>past behavior </a:t>
            </a:r>
            <a:r>
              <a:rPr dirty="0"/>
              <a:t>and </a:t>
            </a:r>
            <a:r>
              <a:rPr dirty="0" smtClean="0"/>
              <a:t>preferences provides </a:t>
            </a:r>
            <a:r>
              <a:rPr dirty="0"/>
              <a:t>a valuable </a:t>
            </a:r>
            <a:r>
              <a:rPr dirty="0" smtClean="0"/>
              <a:t>assist in </a:t>
            </a:r>
            <a:r>
              <a:rPr dirty="0"/>
              <a:t>anticipating what </a:t>
            </a:r>
            <a:r>
              <a:rPr dirty="0" smtClean="0"/>
              <a:t>moves rivals </a:t>
            </a:r>
            <a:r>
              <a:rPr dirty="0"/>
              <a:t>are likely to make </a:t>
            </a:r>
            <a:r>
              <a:rPr dirty="0" smtClean="0"/>
              <a:t>next and </a:t>
            </a:r>
            <a:r>
              <a:rPr dirty="0"/>
              <a:t>outmaneuvering </a:t>
            </a:r>
            <a:r>
              <a:rPr dirty="0" smtClean="0"/>
              <a:t>them in </a:t>
            </a:r>
            <a:r>
              <a:rPr dirty="0"/>
              <a:t>the marketplace.</a:t>
            </a:r>
          </a:p>
        </p:txBody>
      </p:sp>
      <p:sp>
        <p:nvSpPr>
          <p:cNvPr id="102402"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3–</a:t>
            </a:r>
            <a:fld id="{5F08F6E5-99B1-445E-8C04-2D83B684C7E4}" type="slidenum">
              <a:rPr lang="en-US" sz="1000" b="1">
                <a:latin typeface="Times New Roman" pitchFamily="18" charset="0"/>
              </a:rPr>
              <a:pPr algn="ctr"/>
              <a:t>49</a:t>
            </a:fld>
            <a:endParaRPr lang="en-US" sz="1000" b="1">
              <a:latin typeface="Times New Roman" pitchFamily="18" charset="0"/>
            </a:endParaRPr>
          </a:p>
        </p:txBody>
      </p:sp>
    </p:spTree>
  </p:cSld>
  <p:clrMapOvr>
    <a:masterClrMapping/>
  </p:clrMapOvr>
  <p:transition spd="slow">
    <p:cut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defRPr/>
            </a:pPr>
            <a:r>
              <a:rPr dirty="0"/>
              <a:t>PESTEL analysis </a:t>
            </a:r>
            <a:r>
              <a:rPr dirty="0" smtClean="0"/>
              <a:t>focuses on </a:t>
            </a:r>
            <a:r>
              <a:rPr dirty="0"/>
              <a:t>the six </a:t>
            </a:r>
            <a:r>
              <a:rPr dirty="0" smtClean="0"/>
              <a:t>principal components of strategic significance </a:t>
            </a:r>
            <a:r>
              <a:rPr dirty="0"/>
              <a:t>in </a:t>
            </a:r>
            <a:r>
              <a:rPr dirty="0" smtClean="0"/>
              <a:t>the macro-environment</a:t>
            </a:r>
            <a:r>
              <a:rPr dirty="0"/>
              <a:t>:</a:t>
            </a:r>
          </a:p>
          <a:p>
            <a:pPr lvl="1">
              <a:defRPr/>
            </a:pPr>
            <a:r>
              <a:rPr dirty="0" smtClean="0"/>
              <a:t>Political</a:t>
            </a:r>
          </a:p>
          <a:p>
            <a:pPr lvl="1">
              <a:defRPr/>
            </a:pPr>
            <a:r>
              <a:rPr dirty="0" smtClean="0"/>
              <a:t>Economic</a:t>
            </a:r>
            <a:r>
              <a:rPr dirty="0"/>
              <a:t>,</a:t>
            </a:r>
          </a:p>
          <a:p>
            <a:pPr lvl="1">
              <a:defRPr/>
            </a:pPr>
            <a:r>
              <a:rPr dirty="0" smtClean="0"/>
              <a:t>Social</a:t>
            </a:r>
          </a:p>
          <a:p>
            <a:pPr lvl="1">
              <a:defRPr/>
            </a:pPr>
            <a:r>
              <a:rPr dirty="0" smtClean="0"/>
              <a:t>Technological</a:t>
            </a:r>
            <a:r>
              <a:rPr dirty="0"/>
              <a:t>,</a:t>
            </a:r>
          </a:p>
          <a:p>
            <a:pPr lvl="1">
              <a:defRPr/>
            </a:pPr>
            <a:r>
              <a:rPr dirty="0" smtClean="0"/>
              <a:t>Environmental</a:t>
            </a:r>
          </a:p>
          <a:p>
            <a:pPr lvl="1">
              <a:defRPr/>
            </a:pPr>
            <a:r>
              <a:rPr dirty="0" smtClean="0"/>
              <a:t>Legal</a:t>
            </a:r>
            <a:endParaRPr dirty="0"/>
          </a:p>
        </p:txBody>
      </p:sp>
      <p:sp>
        <p:nvSpPr>
          <p:cNvPr id="22530"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3–</a:t>
            </a:r>
            <a:fld id="{D9C48A23-0962-41F7-9460-8A68F9D1113D}" type="slidenum">
              <a:rPr lang="en-US" sz="1000" b="1">
                <a:latin typeface="Times New Roman" pitchFamily="18" charset="0"/>
              </a:rPr>
              <a:pPr algn="ctr"/>
              <a:t>5</a:t>
            </a:fld>
            <a:endParaRPr lang="en-US" sz="1000" b="1">
              <a:latin typeface="Times New Roman" pitchFamily="18" charset="0"/>
            </a:endParaRPr>
          </a:p>
        </p:txBody>
      </p:sp>
    </p:spTree>
  </p:cSld>
  <p:clrMapOvr>
    <a:masterClrMapping/>
  </p:clrMapOvr>
  <p:transition spd="slow">
    <p:cut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455613" y="317500"/>
            <a:ext cx="8212137" cy="1030288"/>
          </a:xfrm>
        </p:spPr>
        <p:txBody>
          <a:bodyPr/>
          <a:lstStyle/>
          <a:p>
            <a:pPr>
              <a:defRPr/>
            </a:pPr>
            <a:r>
              <a:rPr sz="2800" dirty="0" smtClean="0"/>
              <a:t>USEFUL QUESTIONS TO HELP PREDICT THE LIKELY ACTIONS OF IMPORTANT RIVALS</a:t>
            </a:r>
          </a:p>
        </p:txBody>
      </p:sp>
      <p:sp>
        <p:nvSpPr>
          <p:cNvPr id="107523" name="Rectangle 3"/>
          <p:cNvSpPr>
            <a:spLocks noGrp="1" noChangeArrowheads="1"/>
          </p:cNvSpPr>
          <p:nvPr>
            <p:ph idx="1"/>
          </p:nvPr>
        </p:nvSpPr>
        <p:spPr>
          <a:xfrm>
            <a:off x="330200" y="1587500"/>
            <a:ext cx="8475663" cy="4829175"/>
          </a:xfrm>
        </p:spPr>
        <p:txBody>
          <a:bodyPr/>
          <a:lstStyle/>
          <a:p>
            <a:pPr>
              <a:defRPr/>
            </a:pPr>
            <a:r>
              <a:rPr sz="2400" dirty="0" smtClean="0"/>
              <a:t>Which competitors’ strategies are achieving good results?</a:t>
            </a:r>
          </a:p>
          <a:p>
            <a:pPr>
              <a:defRPr/>
            </a:pPr>
            <a:r>
              <a:rPr sz="2400" dirty="0" smtClean="0"/>
              <a:t>Which competitors are losing in the marketplace or badly need to increase their unit sales and market share?</a:t>
            </a:r>
          </a:p>
          <a:p>
            <a:pPr>
              <a:defRPr/>
            </a:pPr>
            <a:r>
              <a:rPr sz="2400" dirty="0" smtClean="0"/>
              <a:t>Which rivals are likely make major moves to enter new geographic markets or to increase sales and market share in a particular geographic region?</a:t>
            </a:r>
          </a:p>
          <a:p>
            <a:pPr>
              <a:defRPr/>
            </a:pPr>
            <a:r>
              <a:rPr sz="2400" dirty="0" smtClean="0"/>
              <a:t>Which rivals can expand product offerings to enter new product segments where they do not have a presence?</a:t>
            </a:r>
          </a:p>
          <a:p>
            <a:pPr>
              <a:defRPr/>
            </a:pPr>
            <a:r>
              <a:rPr sz="2400" dirty="0" smtClean="0"/>
              <a:t>Which rivals can be acquired? Which rivals are financially able and looking to make an acquisition?</a:t>
            </a:r>
          </a:p>
        </p:txBody>
      </p:sp>
      <p:sp>
        <p:nvSpPr>
          <p:cNvPr id="103427"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3–</a:t>
            </a:r>
            <a:fld id="{E645BBE6-459A-458D-AB48-43EB3DBFB922}" type="slidenum">
              <a:rPr lang="en-US" sz="1000" b="1">
                <a:latin typeface="Times New Roman" pitchFamily="18" charset="0"/>
              </a:rPr>
              <a:pPr algn="ctr"/>
              <a:t>50</a:t>
            </a:fld>
            <a:endParaRPr lang="en-US" sz="1000" b="1">
              <a:latin typeface="Times New Roman" pitchFamily="18" charset="0"/>
            </a:endParaRPr>
          </a:p>
        </p:txBody>
      </p:sp>
    </p:spTree>
  </p:cSld>
  <p:clrMapOvr>
    <a:masterClrMapping/>
  </p:clrMapOvr>
  <p:transition spd="slow">
    <p:cut thruBlk="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00050"/>
            <a:ext cx="8274050" cy="720725"/>
          </a:xfrm>
        </p:spPr>
        <p:txBody>
          <a:bodyPr/>
          <a:lstStyle/>
          <a:p>
            <a:pPr>
              <a:defRPr/>
            </a:pPr>
            <a:r>
              <a:rPr dirty="0"/>
              <a:t>A FRAMEWORK FOR </a:t>
            </a:r>
            <a:r>
              <a:rPr dirty="0" smtClean="0"/>
              <a:t/>
            </a:r>
            <a:br>
              <a:rPr dirty="0" smtClean="0"/>
            </a:br>
            <a:r>
              <a:rPr dirty="0" smtClean="0"/>
              <a:t>COMPETITOR </a:t>
            </a:r>
            <a:r>
              <a:rPr dirty="0"/>
              <a:t>ANALYSIS</a:t>
            </a:r>
          </a:p>
        </p:txBody>
      </p:sp>
      <p:sp>
        <p:nvSpPr>
          <p:cNvPr id="3" name="Content Placeholder 2"/>
          <p:cNvSpPr>
            <a:spLocks noGrp="1"/>
          </p:cNvSpPr>
          <p:nvPr>
            <p:ph idx="1"/>
          </p:nvPr>
        </p:nvSpPr>
        <p:spPr>
          <a:xfrm>
            <a:off x="504825" y="1300163"/>
            <a:ext cx="6480175" cy="5116512"/>
          </a:xfrm>
        </p:spPr>
        <p:txBody>
          <a:bodyPr/>
          <a:lstStyle/>
          <a:p>
            <a:pPr>
              <a:defRPr/>
            </a:pPr>
            <a:r>
              <a:rPr dirty="0" smtClean="0"/>
              <a:t>Indicators of a rival firm’s </a:t>
            </a:r>
            <a:r>
              <a:rPr dirty="0"/>
              <a:t>likely strategic moves and </a:t>
            </a:r>
            <a:r>
              <a:rPr dirty="0" smtClean="0"/>
              <a:t>countermoves:</a:t>
            </a:r>
          </a:p>
          <a:p>
            <a:pPr lvl="1">
              <a:defRPr/>
            </a:pPr>
            <a:r>
              <a:rPr dirty="0" smtClean="0"/>
              <a:t>The rival firm’s </a:t>
            </a:r>
            <a:r>
              <a:rPr dirty="0"/>
              <a:t>current </a:t>
            </a:r>
            <a:r>
              <a:rPr dirty="0" smtClean="0"/>
              <a:t>strategy</a:t>
            </a:r>
          </a:p>
          <a:p>
            <a:pPr lvl="1">
              <a:defRPr/>
            </a:pPr>
            <a:r>
              <a:rPr dirty="0" smtClean="0"/>
              <a:t>The rival firm’s objectives</a:t>
            </a:r>
          </a:p>
          <a:p>
            <a:pPr lvl="1">
              <a:defRPr/>
            </a:pPr>
            <a:r>
              <a:rPr dirty="0" smtClean="0"/>
              <a:t>The rival firm’s capabilities</a:t>
            </a:r>
          </a:p>
          <a:p>
            <a:pPr lvl="1">
              <a:defRPr/>
            </a:pPr>
            <a:r>
              <a:rPr dirty="0" smtClean="0"/>
              <a:t>The rival firm’s assumptions </a:t>
            </a:r>
            <a:br>
              <a:rPr dirty="0" smtClean="0"/>
            </a:br>
            <a:r>
              <a:rPr dirty="0" smtClean="0"/>
              <a:t>about </a:t>
            </a:r>
            <a:r>
              <a:rPr dirty="0"/>
              <a:t>itself and </a:t>
            </a:r>
            <a:r>
              <a:rPr dirty="0" smtClean="0"/>
              <a:t>its </a:t>
            </a:r>
            <a:r>
              <a:rPr dirty="0"/>
              <a:t>industry</a:t>
            </a:r>
          </a:p>
        </p:txBody>
      </p:sp>
      <p:sp>
        <p:nvSpPr>
          <p:cNvPr id="105475"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3–</a:t>
            </a:r>
            <a:fld id="{9E2B0EF6-3C64-44C3-8C14-F307AD58CE16}" type="slidenum">
              <a:rPr lang="en-US" sz="1000" b="1">
                <a:latin typeface="Times New Roman" pitchFamily="18" charset="0"/>
              </a:rPr>
              <a:pPr algn="ctr"/>
              <a:t>51</a:t>
            </a:fld>
            <a:endParaRPr lang="en-US" sz="1000" b="1">
              <a:latin typeface="Times New Roman" pitchFamily="18" charset="0"/>
            </a:endParaRPr>
          </a:p>
        </p:txBody>
      </p:sp>
    </p:spTree>
  </p:cSld>
  <p:clrMapOvr>
    <a:masterClrMapping/>
  </p:clrMapOvr>
  <p:transition spd="slow">
    <p:cut thruBlk="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ext Box 3"/>
          <p:cNvSpPr txBox="1">
            <a:spLocks noChangeArrowheads="1"/>
          </p:cNvSpPr>
          <p:nvPr/>
        </p:nvSpPr>
        <p:spPr bwMode="auto">
          <a:xfrm>
            <a:off x="347663" y="409575"/>
            <a:ext cx="1687512" cy="369888"/>
          </a:xfrm>
          <a:prstGeom prst="rect">
            <a:avLst/>
          </a:prstGeom>
          <a:noFill/>
          <a:ln w="9525">
            <a:noFill/>
            <a:miter lim="800000"/>
            <a:headEnd/>
            <a:tailEnd/>
          </a:ln>
        </p:spPr>
        <p:txBody>
          <a:bodyPr lIns="0" rIns="0">
            <a:spAutoFit/>
          </a:bodyPr>
          <a:lstStyle/>
          <a:p>
            <a:pPr>
              <a:spcBef>
                <a:spcPct val="50000"/>
              </a:spcBef>
            </a:pPr>
            <a:r>
              <a:rPr lang="en-US" sz="1800" b="1">
                <a:solidFill>
                  <a:srgbClr val="CC6600"/>
                </a:solidFill>
              </a:rPr>
              <a:t>FIGURE 3.9</a:t>
            </a:r>
          </a:p>
        </p:txBody>
      </p:sp>
      <p:sp>
        <p:nvSpPr>
          <p:cNvPr id="106498" name="Line 4"/>
          <p:cNvSpPr>
            <a:spLocks noChangeShapeType="1"/>
          </p:cNvSpPr>
          <p:nvPr/>
        </p:nvSpPr>
        <p:spPr bwMode="auto">
          <a:xfrm>
            <a:off x="347663" y="809625"/>
            <a:ext cx="8375650" cy="0"/>
          </a:xfrm>
          <a:prstGeom prst="line">
            <a:avLst/>
          </a:prstGeom>
          <a:noFill/>
          <a:ln w="57150">
            <a:solidFill>
              <a:srgbClr val="CC6600"/>
            </a:solidFill>
            <a:round/>
            <a:headEnd/>
            <a:tailEnd/>
          </a:ln>
        </p:spPr>
        <p:txBody>
          <a:bodyPr/>
          <a:lstStyle/>
          <a:p>
            <a:endParaRPr lang="en-US"/>
          </a:p>
        </p:txBody>
      </p:sp>
      <p:sp>
        <p:nvSpPr>
          <p:cNvPr id="106499" name="Text Box 3"/>
          <p:cNvSpPr txBox="1">
            <a:spLocks noChangeArrowheads="1"/>
          </p:cNvSpPr>
          <p:nvPr/>
        </p:nvSpPr>
        <p:spPr bwMode="auto">
          <a:xfrm>
            <a:off x="1843088" y="406400"/>
            <a:ext cx="6311900" cy="369888"/>
          </a:xfrm>
          <a:prstGeom prst="rect">
            <a:avLst/>
          </a:prstGeom>
          <a:noFill/>
          <a:ln w="9525">
            <a:noFill/>
            <a:miter lim="800000"/>
            <a:headEnd/>
            <a:tailEnd/>
          </a:ln>
        </p:spPr>
        <p:txBody>
          <a:bodyPr>
            <a:spAutoFit/>
          </a:bodyPr>
          <a:lstStyle/>
          <a:p>
            <a:pPr>
              <a:spcBef>
                <a:spcPct val="50000"/>
              </a:spcBef>
            </a:pPr>
            <a:r>
              <a:rPr lang="en-US" sz="1800" b="1"/>
              <a:t>A Framework for Competitor Analysis</a:t>
            </a:r>
          </a:p>
        </p:txBody>
      </p:sp>
      <p:pic>
        <p:nvPicPr>
          <p:cNvPr id="106500" name="Picture 4"/>
          <p:cNvPicPr>
            <a:picLocks noChangeAspect="1" noChangeArrowheads="1"/>
          </p:cNvPicPr>
          <p:nvPr/>
        </p:nvPicPr>
        <p:blipFill>
          <a:blip r:embed="rId3"/>
          <a:srcRect/>
          <a:stretch>
            <a:fillRect/>
          </a:stretch>
        </p:blipFill>
        <p:spPr bwMode="auto">
          <a:xfrm>
            <a:off x="336550" y="1076325"/>
            <a:ext cx="8429625" cy="4981575"/>
          </a:xfrm>
          <a:prstGeom prst="rect">
            <a:avLst/>
          </a:prstGeom>
          <a:noFill/>
          <a:ln w="9525">
            <a:noFill/>
            <a:miter lim="800000"/>
            <a:headEnd/>
            <a:tailEnd/>
          </a:ln>
        </p:spPr>
      </p:pic>
      <p:sp>
        <p:nvSpPr>
          <p:cNvPr id="106501"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3–</a:t>
            </a:r>
            <a:fld id="{C62B5B5D-4515-469F-A541-5168CCBD0A58}" type="slidenum">
              <a:rPr lang="en-US" sz="1000" b="1">
                <a:latin typeface="Times New Roman" pitchFamily="18" charset="0"/>
              </a:rPr>
              <a:pPr algn="ctr"/>
              <a:t>52</a:t>
            </a:fld>
            <a:endParaRPr lang="en-US" sz="1000" b="1">
              <a:latin typeface="Times New Roman" pitchFamily="18" charset="0"/>
            </a:endParaRPr>
          </a:p>
        </p:txBody>
      </p:sp>
    </p:spTree>
  </p:cSld>
  <p:clrMapOvr>
    <a:masterClrMapping/>
  </p:clrMapOvr>
  <p:transition spd="slow">
    <p:cut thruBlk="1"/>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317500"/>
            <a:ext cx="8212137" cy="1030288"/>
          </a:xfrm>
        </p:spPr>
        <p:txBody>
          <a:bodyPr/>
          <a:lstStyle/>
          <a:p>
            <a:pPr>
              <a:defRPr/>
            </a:pPr>
            <a:r>
              <a:rPr dirty="0" smtClean="0"/>
              <a:t>CREATING A STRATEGIC PROFILE </a:t>
            </a:r>
            <a:br>
              <a:rPr dirty="0" smtClean="0"/>
            </a:br>
            <a:r>
              <a:rPr dirty="0" smtClean="0"/>
              <a:t>OF A RIVAL COMPETITOR FIRM</a:t>
            </a:r>
            <a:endParaRPr dirty="0"/>
          </a:p>
        </p:txBody>
      </p:sp>
      <p:sp>
        <p:nvSpPr>
          <p:cNvPr id="3" name="Content Placeholder 2"/>
          <p:cNvSpPr>
            <a:spLocks noGrp="1"/>
          </p:cNvSpPr>
          <p:nvPr>
            <p:ph idx="1"/>
          </p:nvPr>
        </p:nvSpPr>
        <p:spPr>
          <a:xfrm>
            <a:off x="504825" y="1587500"/>
            <a:ext cx="8126413" cy="4829175"/>
          </a:xfrm>
        </p:spPr>
        <p:txBody>
          <a:bodyPr/>
          <a:lstStyle/>
          <a:p>
            <a:pPr>
              <a:spcBef>
                <a:spcPts val="900"/>
              </a:spcBef>
              <a:defRPr/>
            </a:pPr>
            <a:r>
              <a:rPr dirty="0"/>
              <a:t>Current </a:t>
            </a:r>
            <a:r>
              <a:rPr dirty="0" smtClean="0"/>
              <a:t>Strategy</a:t>
            </a:r>
          </a:p>
          <a:p>
            <a:pPr lvl="1">
              <a:spcBef>
                <a:spcPts val="900"/>
              </a:spcBef>
              <a:defRPr/>
            </a:pPr>
            <a:r>
              <a:rPr dirty="0"/>
              <a:t>How is the competitor positioned in the market</a:t>
            </a:r>
            <a:r>
              <a:rPr dirty="0" smtClean="0"/>
              <a:t>?</a:t>
            </a:r>
          </a:p>
          <a:p>
            <a:pPr lvl="1">
              <a:spcBef>
                <a:spcPts val="900"/>
              </a:spcBef>
              <a:defRPr/>
            </a:pPr>
            <a:r>
              <a:rPr dirty="0" smtClean="0"/>
              <a:t>What </a:t>
            </a:r>
            <a:r>
              <a:rPr dirty="0"/>
              <a:t>is the basis for its </a:t>
            </a:r>
            <a:r>
              <a:rPr dirty="0" smtClean="0"/>
              <a:t>competitive advantage?</a:t>
            </a:r>
          </a:p>
          <a:p>
            <a:pPr lvl="1">
              <a:spcBef>
                <a:spcPts val="900"/>
              </a:spcBef>
              <a:defRPr/>
            </a:pPr>
            <a:r>
              <a:rPr dirty="0" smtClean="0"/>
              <a:t>What </a:t>
            </a:r>
            <a:r>
              <a:rPr dirty="0"/>
              <a:t>kinds of investments is it making (as an indicator of </a:t>
            </a:r>
            <a:r>
              <a:rPr dirty="0" smtClean="0"/>
              <a:t>its expected growth </a:t>
            </a:r>
            <a:r>
              <a:rPr dirty="0"/>
              <a:t>trajectory)?</a:t>
            </a:r>
            <a:endParaRPr dirty="0" smtClean="0"/>
          </a:p>
          <a:p>
            <a:pPr>
              <a:spcBef>
                <a:spcPts val="900"/>
              </a:spcBef>
              <a:defRPr/>
            </a:pPr>
            <a:r>
              <a:rPr dirty="0" smtClean="0"/>
              <a:t>Objectives</a:t>
            </a:r>
          </a:p>
          <a:p>
            <a:pPr lvl="1">
              <a:spcBef>
                <a:spcPts val="900"/>
              </a:spcBef>
              <a:defRPr/>
            </a:pPr>
            <a:r>
              <a:rPr dirty="0" smtClean="0"/>
              <a:t>What are its financial performance objectives?</a:t>
            </a:r>
          </a:p>
          <a:p>
            <a:pPr lvl="1">
              <a:spcBef>
                <a:spcPts val="900"/>
              </a:spcBef>
              <a:defRPr/>
            </a:pPr>
            <a:r>
              <a:rPr dirty="0" smtClean="0"/>
              <a:t>What are its strategic objectives?</a:t>
            </a:r>
          </a:p>
          <a:p>
            <a:pPr lvl="1">
              <a:spcBef>
                <a:spcPts val="900"/>
              </a:spcBef>
              <a:defRPr/>
            </a:pPr>
            <a:r>
              <a:rPr dirty="0" smtClean="0"/>
              <a:t>How well is it performing in meeting its objectives?</a:t>
            </a:r>
          </a:p>
          <a:p>
            <a:pPr lvl="1">
              <a:spcBef>
                <a:spcPts val="900"/>
              </a:spcBef>
              <a:defRPr/>
            </a:pPr>
            <a:r>
              <a:rPr dirty="0" smtClean="0"/>
              <a:t>Is it under pressure to improve its performance?</a:t>
            </a:r>
          </a:p>
        </p:txBody>
      </p:sp>
      <p:sp>
        <p:nvSpPr>
          <p:cNvPr id="108547"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3–</a:t>
            </a:r>
            <a:fld id="{9A9585C3-54E0-4839-8983-B9D43CE31C03}" type="slidenum">
              <a:rPr lang="en-US" sz="1000" b="1">
                <a:latin typeface="Times New Roman" pitchFamily="18" charset="0"/>
              </a:rPr>
              <a:pPr algn="ctr"/>
              <a:t>53</a:t>
            </a:fld>
            <a:endParaRPr lang="en-US" sz="1000" b="1">
              <a:latin typeface="Times New Roman" pitchFamily="18" charset="0"/>
            </a:endParaRPr>
          </a:p>
        </p:txBody>
      </p:sp>
    </p:spTree>
  </p:cSld>
  <p:clrMapOvr>
    <a:masterClrMapping/>
  </p:clrMapOvr>
  <p:transition spd="slow">
    <p:cut thruBlk="1"/>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317500"/>
            <a:ext cx="8212137" cy="1030288"/>
          </a:xfrm>
        </p:spPr>
        <p:txBody>
          <a:bodyPr/>
          <a:lstStyle/>
          <a:p>
            <a:pPr>
              <a:defRPr/>
            </a:pPr>
            <a:r>
              <a:rPr dirty="0"/>
              <a:t>CREATING A STRATEGIC PROFILE </a:t>
            </a:r>
            <a:r>
              <a:rPr dirty="0" smtClean="0"/>
              <a:t/>
            </a:r>
            <a:br>
              <a:rPr dirty="0" smtClean="0"/>
            </a:br>
            <a:r>
              <a:rPr dirty="0" smtClean="0"/>
              <a:t>OF </a:t>
            </a:r>
            <a:r>
              <a:rPr dirty="0"/>
              <a:t>A RIVAL COMPETITOR </a:t>
            </a:r>
            <a:r>
              <a:rPr dirty="0" smtClean="0"/>
              <a:t>FIRM (cont’d)</a:t>
            </a:r>
            <a:endParaRPr dirty="0"/>
          </a:p>
        </p:txBody>
      </p:sp>
      <p:sp>
        <p:nvSpPr>
          <p:cNvPr id="3" name="Content Placeholder 2"/>
          <p:cNvSpPr>
            <a:spLocks noGrp="1"/>
          </p:cNvSpPr>
          <p:nvPr>
            <p:ph idx="1"/>
          </p:nvPr>
        </p:nvSpPr>
        <p:spPr>
          <a:xfrm>
            <a:off x="504825" y="1587500"/>
            <a:ext cx="8126413" cy="4829175"/>
          </a:xfrm>
        </p:spPr>
        <p:txBody>
          <a:bodyPr/>
          <a:lstStyle/>
          <a:p>
            <a:pPr>
              <a:defRPr/>
            </a:pPr>
            <a:r>
              <a:rPr dirty="0" smtClean="0"/>
              <a:t>Capabilities</a:t>
            </a:r>
          </a:p>
          <a:p>
            <a:pPr lvl="1">
              <a:defRPr/>
            </a:pPr>
            <a:r>
              <a:rPr dirty="0" smtClean="0"/>
              <a:t>What are the competitor’s current capabilities?</a:t>
            </a:r>
          </a:p>
          <a:p>
            <a:pPr lvl="1">
              <a:defRPr/>
            </a:pPr>
            <a:r>
              <a:rPr dirty="0" smtClean="0"/>
              <a:t>What weaknesses does it have?</a:t>
            </a:r>
          </a:p>
          <a:p>
            <a:pPr lvl="1">
              <a:defRPr/>
            </a:pPr>
            <a:r>
              <a:rPr dirty="0" smtClean="0"/>
              <a:t>Which capabilities is it making efforts to obtain?</a:t>
            </a:r>
          </a:p>
          <a:p>
            <a:pPr>
              <a:defRPr/>
            </a:pPr>
            <a:r>
              <a:rPr dirty="0" smtClean="0"/>
              <a:t>Assumptions</a:t>
            </a:r>
          </a:p>
          <a:p>
            <a:pPr lvl="1">
              <a:defRPr/>
            </a:pPr>
            <a:r>
              <a:rPr dirty="0" smtClean="0"/>
              <a:t>What do the competitor’s top </a:t>
            </a:r>
            <a:r>
              <a:rPr dirty="0"/>
              <a:t>managers </a:t>
            </a:r>
            <a:r>
              <a:rPr dirty="0" smtClean="0"/>
              <a:t>believe about </a:t>
            </a:r>
            <a:r>
              <a:rPr dirty="0"/>
              <a:t>their strategic </a:t>
            </a:r>
            <a:r>
              <a:rPr dirty="0" smtClean="0"/>
              <a:t>situation?</a:t>
            </a:r>
          </a:p>
          <a:p>
            <a:pPr lvl="1">
              <a:defRPr/>
            </a:pPr>
            <a:r>
              <a:rPr dirty="0" smtClean="0"/>
              <a:t>How will their beliefs affect the competitor’s behavior in the market?</a:t>
            </a:r>
            <a:endParaRPr dirty="0"/>
          </a:p>
        </p:txBody>
      </p:sp>
      <p:sp>
        <p:nvSpPr>
          <p:cNvPr id="109571"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3–</a:t>
            </a:r>
            <a:fld id="{8EF62F8C-B10B-4EE9-9DE7-13DD7E050DD0}" type="slidenum">
              <a:rPr lang="en-US" sz="1000" b="1">
                <a:latin typeface="Times New Roman" pitchFamily="18" charset="0"/>
              </a:rPr>
              <a:pPr algn="ctr"/>
              <a:t>54</a:t>
            </a:fld>
            <a:endParaRPr lang="en-US" sz="1000" b="1">
              <a:latin typeface="Times New Roman" pitchFamily="18" charset="0"/>
            </a:endParaRPr>
          </a:p>
        </p:txBody>
      </p:sp>
    </p:spTree>
  </p:cSld>
  <p:clrMapOvr>
    <a:masterClrMapping/>
  </p:clrMapOvr>
  <p:transition spd="slow">
    <p:cut thruBlk="1"/>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Rectangle 9"/>
          <p:cNvSpPr>
            <a:spLocks noGrp="1" noChangeArrowheads="1"/>
          </p:cNvSpPr>
          <p:nvPr>
            <p:ph type="title"/>
          </p:nvPr>
        </p:nvSpPr>
        <p:spPr>
          <a:xfrm>
            <a:off x="138113" y="317500"/>
            <a:ext cx="8847137" cy="1030288"/>
          </a:xfrm>
        </p:spPr>
        <p:txBody>
          <a:bodyPr/>
          <a:lstStyle/>
          <a:p>
            <a:pPr>
              <a:defRPr/>
            </a:pPr>
            <a:r>
              <a:rPr dirty="0"/>
              <a:t>QUESTION 6: WHAT ARE </a:t>
            </a:r>
            <a:r>
              <a:rPr dirty="0" smtClean="0"/>
              <a:t>THE INDUSTRY’S KEY SUCCESS FACTORS?</a:t>
            </a:r>
          </a:p>
        </p:txBody>
      </p:sp>
      <p:sp>
        <p:nvSpPr>
          <p:cNvPr id="107523" name="Rectangle 10"/>
          <p:cNvSpPr>
            <a:spLocks noGrp="1" noChangeArrowheads="1"/>
          </p:cNvSpPr>
          <p:nvPr>
            <p:ph idx="1"/>
          </p:nvPr>
        </p:nvSpPr>
        <p:spPr>
          <a:xfrm>
            <a:off x="504825" y="1587500"/>
            <a:ext cx="8126413" cy="4829175"/>
          </a:xfrm>
        </p:spPr>
        <p:txBody>
          <a:bodyPr/>
          <a:lstStyle/>
          <a:p>
            <a:pPr>
              <a:defRPr/>
            </a:pPr>
            <a:r>
              <a:rPr dirty="0" smtClean="0"/>
              <a:t>Key Success Factors (KSFs)</a:t>
            </a:r>
          </a:p>
          <a:p>
            <a:pPr lvl="1">
              <a:defRPr/>
            </a:pPr>
            <a:r>
              <a:rPr dirty="0" smtClean="0"/>
              <a:t>Are the strategy elements, product and service attributes, operational approaches, resources, and competitive capabilities that are necessary for competitive success by </a:t>
            </a:r>
            <a:r>
              <a:rPr u="sng" dirty="0" smtClean="0">
                <a:solidFill>
                  <a:srgbClr val="800000"/>
                </a:solidFill>
              </a:rPr>
              <a:t>any and all</a:t>
            </a:r>
            <a:r>
              <a:rPr dirty="0" smtClean="0">
                <a:solidFill>
                  <a:srgbClr val="800000"/>
                </a:solidFill>
              </a:rPr>
              <a:t> </a:t>
            </a:r>
            <a:r>
              <a:rPr dirty="0" smtClean="0"/>
              <a:t>firms in an industry.</a:t>
            </a:r>
          </a:p>
          <a:p>
            <a:pPr lvl="1">
              <a:defRPr/>
            </a:pPr>
            <a:r>
              <a:rPr dirty="0" smtClean="0"/>
              <a:t>Vary from industry to industry, and over time within the same industry, and in importance as drivers of change and competitive conditions change.</a:t>
            </a:r>
          </a:p>
        </p:txBody>
      </p:sp>
      <p:sp>
        <p:nvSpPr>
          <p:cNvPr id="110595"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3–</a:t>
            </a:r>
            <a:fld id="{40DCAEDE-ADB0-428F-9F17-20C3E551D31E}" type="slidenum">
              <a:rPr lang="en-US" sz="1000" b="1">
                <a:latin typeface="Times New Roman" pitchFamily="18" charset="0"/>
              </a:rPr>
              <a:pPr algn="ctr"/>
              <a:t>55</a:t>
            </a:fld>
            <a:endParaRPr lang="en-US" sz="1000" b="1">
              <a:latin typeface="Times New Roman" pitchFamily="18" charset="0"/>
            </a:endParaRPr>
          </a:p>
        </p:txBody>
      </p:sp>
    </p:spTree>
  </p:cSld>
  <p:clrMapOvr>
    <a:masterClrMapping/>
  </p:clrMapOvr>
  <p:transition spd="slow">
    <p:cut thruBlk="1"/>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defRPr/>
            </a:pPr>
            <a:r>
              <a:rPr b="1" dirty="0"/>
              <a:t>Key success factors </a:t>
            </a:r>
            <a:r>
              <a:rPr dirty="0" smtClean="0"/>
              <a:t>are the </a:t>
            </a:r>
            <a:r>
              <a:rPr dirty="0"/>
              <a:t>strategy elements</a:t>
            </a:r>
            <a:r>
              <a:rPr dirty="0" smtClean="0"/>
              <a:t>, product </a:t>
            </a:r>
            <a:r>
              <a:rPr dirty="0"/>
              <a:t>and </a:t>
            </a:r>
            <a:r>
              <a:rPr dirty="0" smtClean="0"/>
              <a:t>service attributes</a:t>
            </a:r>
            <a:r>
              <a:rPr dirty="0"/>
              <a:t>, </a:t>
            </a:r>
            <a:r>
              <a:rPr dirty="0" smtClean="0"/>
              <a:t>operational approaches</a:t>
            </a:r>
            <a:r>
              <a:rPr dirty="0"/>
              <a:t>, resources</a:t>
            </a:r>
            <a:r>
              <a:rPr dirty="0" smtClean="0"/>
              <a:t>, and </a:t>
            </a:r>
            <a:r>
              <a:rPr dirty="0"/>
              <a:t>competitive </a:t>
            </a:r>
            <a:r>
              <a:rPr dirty="0" smtClean="0"/>
              <a:t>capabilities that </a:t>
            </a:r>
            <a:r>
              <a:rPr dirty="0"/>
              <a:t>are essential </a:t>
            </a:r>
            <a:r>
              <a:rPr dirty="0" smtClean="0"/>
              <a:t>to surviving </a:t>
            </a:r>
            <a:r>
              <a:rPr dirty="0"/>
              <a:t>and thriving </a:t>
            </a:r>
            <a:r>
              <a:rPr dirty="0" smtClean="0"/>
              <a:t>in the </a:t>
            </a:r>
            <a:r>
              <a:rPr dirty="0"/>
              <a:t>industry.</a:t>
            </a:r>
          </a:p>
        </p:txBody>
      </p:sp>
      <p:sp>
        <p:nvSpPr>
          <p:cNvPr id="112642"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3–</a:t>
            </a:r>
            <a:fld id="{1E544304-8872-4383-AFA6-386A23F1951A}" type="slidenum">
              <a:rPr lang="en-US" sz="1000" b="1">
                <a:latin typeface="Times New Roman" pitchFamily="18" charset="0"/>
              </a:rPr>
              <a:pPr algn="ctr"/>
              <a:t>56</a:t>
            </a:fld>
            <a:endParaRPr lang="en-US" sz="1000" b="1">
              <a:latin typeface="Times New Roman" pitchFamily="18" charset="0"/>
            </a:endParaRPr>
          </a:p>
        </p:txBody>
      </p:sp>
    </p:spTree>
  </p:cSld>
  <p:clrMapOvr>
    <a:masterClrMapping/>
  </p:clrMapOvr>
  <p:transition spd="slow">
    <p:cut thruBlk="1"/>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455613" y="317500"/>
            <a:ext cx="8212137" cy="1030288"/>
          </a:xfrm>
        </p:spPr>
        <p:txBody>
          <a:bodyPr/>
          <a:lstStyle/>
          <a:p>
            <a:pPr>
              <a:defRPr/>
            </a:pPr>
            <a:r>
              <a:rPr dirty="0" smtClean="0"/>
              <a:t>IDENTIFICATION OF </a:t>
            </a:r>
            <a:br>
              <a:rPr dirty="0" smtClean="0"/>
            </a:br>
            <a:r>
              <a:rPr dirty="0" smtClean="0"/>
              <a:t>KEY SUCCESS FACTORS</a:t>
            </a:r>
          </a:p>
        </p:txBody>
      </p:sp>
      <p:sp>
        <p:nvSpPr>
          <p:cNvPr id="109571" name="Rectangle 3"/>
          <p:cNvSpPr>
            <a:spLocks noGrp="1" noChangeArrowheads="1"/>
          </p:cNvSpPr>
          <p:nvPr>
            <p:ph idx="1"/>
          </p:nvPr>
        </p:nvSpPr>
        <p:spPr>
          <a:xfrm>
            <a:off x="568325" y="1598613"/>
            <a:ext cx="7980363" cy="4829175"/>
          </a:xfrm>
        </p:spPr>
        <p:txBody>
          <a:bodyPr/>
          <a:lstStyle/>
          <a:p>
            <a:pPr marL="514350" indent="-514350">
              <a:buSzPct val="100000"/>
              <a:buFont typeface="+mj-lt"/>
              <a:buAutoNum type="arabicPeriod"/>
              <a:defRPr/>
            </a:pPr>
            <a:r>
              <a:rPr sz="2400" dirty="0" smtClean="0"/>
              <a:t>On </a:t>
            </a:r>
            <a:r>
              <a:rPr sz="2400" dirty="0"/>
              <a:t>what basis do buyers of the industry’s product choose between the </a:t>
            </a:r>
            <a:r>
              <a:rPr sz="2400" dirty="0" smtClean="0"/>
              <a:t>competing brands </a:t>
            </a:r>
            <a:r>
              <a:rPr sz="2400" dirty="0"/>
              <a:t>of sellers? That is, what product attributes and service characteristics </a:t>
            </a:r>
            <a:r>
              <a:rPr sz="2400" dirty="0" smtClean="0"/>
              <a:t>are crucial to competitive success?</a:t>
            </a:r>
            <a:endParaRPr sz="2400" dirty="0"/>
          </a:p>
          <a:p>
            <a:pPr marL="514350" indent="-514350">
              <a:buSzPct val="100000"/>
              <a:buFont typeface="+mj-lt"/>
              <a:buAutoNum type="arabicPeriod"/>
              <a:defRPr/>
            </a:pPr>
            <a:r>
              <a:rPr sz="2400" dirty="0" smtClean="0"/>
              <a:t>Given </a:t>
            </a:r>
            <a:r>
              <a:rPr sz="2400" dirty="0"/>
              <a:t>the nature of competitive rivalry prevailing in the marketplace, what </a:t>
            </a:r>
            <a:r>
              <a:rPr sz="2400" dirty="0" smtClean="0"/>
              <a:t>resources and </a:t>
            </a:r>
            <a:r>
              <a:rPr sz="2400" dirty="0"/>
              <a:t>competitive capabilities must a </a:t>
            </a:r>
            <a:r>
              <a:rPr sz="2400" dirty="0" smtClean="0"/>
              <a:t>firm </a:t>
            </a:r>
            <a:r>
              <a:rPr sz="2400" dirty="0"/>
              <a:t>have to be competitively successful?</a:t>
            </a:r>
          </a:p>
          <a:p>
            <a:pPr marL="514350" indent="-514350">
              <a:buSzPct val="100000"/>
              <a:buFont typeface="+mj-lt"/>
              <a:buAutoNum type="arabicPeriod"/>
              <a:defRPr/>
            </a:pPr>
            <a:r>
              <a:rPr sz="2400" dirty="0" smtClean="0"/>
              <a:t>What </a:t>
            </a:r>
            <a:r>
              <a:rPr sz="2400" dirty="0"/>
              <a:t>shortcomings are almost certain to put a </a:t>
            </a:r>
            <a:r>
              <a:rPr sz="2400" dirty="0" smtClean="0"/>
              <a:t>firm </a:t>
            </a:r>
            <a:br>
              <a:rPr sz="2400" dirty="0" smtClean="0"/>
            </a:br>
            <a:r>
              <a:rPr sz="2400" dirty="0" smtClean="0"/>
              <a:t>at </a:t>
            </a:r>
            <a:r>
              <a:rPr sz="2400" dirty="0"/>
              <a:t>a significant </a:t>
            </a:r>
            <a:r>
              <a:rPr sz="2400" dirty="0" smtClean="0"/>
              <a:t>competitive disadvantage</a:t>
            </a:r>
            <a:r>
              <a:rPr sz="2400" dirty="0"/>
              <a:t>?</a:t>
            </a:r>
            <a:endParaRPr sz="2400" dirty="0" smtClean="0"/>
          </a:p>
        </p:txBody>
      </p:sp>
      <p:sp>
        <p:nvSpPr>
          <p:cNvPr id="113667"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3–</a:t>
            </a:r>
            <a:fld id="{EB9DEC43-791C-4279-80D1-E3A260AFFD69}" type="slidenum">
              <a:rPr lang="en-US" sz="1000" b="1">
                <a:latin typeface="Times New Roman" pitchFamily="18" charset="0"/>
              </a:rPr>
              <a:pPr algn="ctr"/>
              <a:t>57</a:t>
            </a:fld>
            <a:endParaRPr lang="en-US" sz="1000" b="1">
              <a:latin typeface="Times New Roman" pitchFamily="18" charset="0"/>
            </a:endParaRPr>
          </a:p>
        </p:txBody>
      </p:sp>
    </p:spTree>
  </p:cSld>
  <p:clrMapOvr>
    <a:masterClrMapping/>
  </p:clrMapOvr>
  <p:transition spd="slow">
    <p:cut thruBlk="1"/>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Rectangle 9"/>
          <p:cNvSpPr>
            <a:spLocks noGrp="1" noChangeArrowheads="1"/>
          </p:cNvSpPr>
          <p:nvPr>
            <p:ph type="title"/>
          </p:nvPr>
        </p:nvSpPr>
        <p:spPr>
          <a:xfrm>
            <a:off x="95250" y="317500"/>
            <a:ext cx="8932863" cy="1030288"/>
          </a:xfrm>
        </p:spPr>
        <p:txBody>
          <a:bodyPr/>
          <a:lstStyle/>
          <a:p>
            <a:pPr>
              <a:defRPr/>
            </a:pPr>
            <a:r>
              <a:rPr dirty="0" smtClean="0"/>
              <a:t>QUESTION 7: IS THE INDUSTRY OUTLOOK CONDUCIVE TO GOOD PROFITABILITY?</a:t>
            </a:r>
          </a:p>
        </p:txBody>
      </p:sp>
      <p:sp>
        <p:nvSpPr>
          <p:cNvPr id="111619" name="Rectangle 10"/>
          <p:cNvSpPr>
            <a:spLocks noGrp="1" noChangeArrowheads="1"/>
          </p:cNvSpPr>
          <p:nvPr>
            <p:ph idx="1"/>
          </p:nvPr>
        </p:nvSpPr>
        <p:spPr>
          <a:xfrm>
            <a:off x="504825" y="1587500"/>
            <a:ext cx="8126413" cy="4829175"/>
          </a:xfrm>
        </p:spPr>
        <p:txBody>
          <a:bodyPr/>
          <a:lstStyle/>
          <a:p>
            <a:pPr>
              <a:defRPr/>
            </a:pPr>
            <a:r>
              <a:rPr dirty="0" smtClean="0"/>
              <a:t>The anticipated industry environment is fundamentally attractive if it presents a company with good opportunity for above-average profitability.</a:t>
            </a:r>
          </a:p>
          <a:p>
            <a:pPr>
              <a:defRPr/>
            </a:pPr>
            <a:r>
              <a:rPr dirty="0" smtClean="0"/>
              <a:t>The industry outlook is fundamentally unattractive if a firm’s profit  prospects are unappealingly low.</a:t>
            </a:r>
          </a:p>
        </p:txBody>
      </p:sp>
      <p:sp>
        <p:nvSpPr>
          <p:cNvPr id="115715"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3–</a:t>
            </a:r>
            <a:fld id="{90B514FA-B89A-4DD3-A603-837A705D87F8}" type="slidenum">
              <a:rPr lang="en-US" sz="1000" b="1">
                <a:latin typeface="Times New Roman" pitchFamily="18" charset="0"/>
              </a:rPr>
              <a:pPr algn="ctr"/>
              <a:t>58</a:t>
            </a:fld>
            <a:endParaRPr lang="en-US" sz="1000" b="1">
              <a:latin typeface="Times New Roman" pitchFamily="18" charset="0"/>
            </a:endParaRPr>
          </a:p>
        </p:txBody>
      </p:sp>
    </p:spTree>
  </p:cSld>
  <p:clrMapOvr>
    <a:masterClrMapping/>
  </p:clrMapOvr>
  <p:transition spd="slow">
    <p:cut thruBlk="1"/>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5613" y="317500"/>
            <a:ext cx="8212137" cy="1030288"/>
          </a:xfrm>
        </p:spPr>
        <p:txBody>
          <a:bodyPr/>
          <a:lstStyle/>
          <a:p>
            <a:pPr>
              <a:defRPr/>
            </a:pPr>
            <a:r>
              <a:rPr smtClean="0"/>
              <a:t>FACTORS TO CONSIDER IN ASSESSING INDUSTRY ATTRACTIVENESS</a:t>
            </a:r>
            <a:endParaRPr dirty="0"/>
          </a:p>
        </p:txBody>
      </p:sp>
      <p:sp>
        <p:nvSpPr>
          <p:cNvPr id="106498" name="Rectangle 2"/>
          <p:cNvSpPr>
            <a:spLocks noGrp="1" noChangeArrowheads="1"/>
          </p:cNvSpPr>
          <p:nvPr>
            <p:ph idx="1"/>
          </p:nvPr>
        </p:nvSpPr>
        <p:spPr>
          <a:xfrm>
            <a:off x="504825" y="1587500"/>
            <a:ext cx="8126413" cy="4829175"/>
          </a:xfrm>
        </p:spPr>
        <p:txBody>
          <a:bodyPr/>
          <a:lstStyle/>
          <a:p>
            <a:pPr>
              <a:defRPr/>
            </a:pPr>
            <a:r>
              <a:rPr sz="2400" dirty="0" smtClean="0"/>
              <a:t>The industry’s growth potential.</a:t>
            </a:r>
          </a:p>
          <a:p>
            <a:pPr>
              <a:defRPr/>
            </a:pPr>
            <a:r>
              <a:rPr sz="2400" dirty="0" smtClean="0"/>
              <a:t>Whether and to what degree industry profitability will be favorably or unfavorably affected by the prevailing driving forces.</a:t>
            </a:r>
          </a:p>
          <a:p>
            <a:pPr>
              <a:defRPr/>
            </a:pPr>
            <a:r>
              <a:rPr sz="2400" dirty="0" smtClean="0"/>
              <a:t>The anticipated strength of competitive forces—the overriding issue here is whether competitive forces seem likely to intensify and squeeze industry profitability to subpar levels or whether the company should be able to earn good profits despite the expected strength of competitive forces.</a:t>
            </a:r>
          </a:p>
        </p:txBody>
      </p:sp>
      <p:sp>
        <p:nvSpPr>
          <p:cNvPr id="117763"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3–</a:t>
            </a:r>
            <a:fld id="{81C17E2B-9BCE-4DB2-9623-CB4E8F792993}" type="slidenum">
              <a:rPr lang="en-US" sz="1000" b="1">
                <a:latin typeface="Times New Roman" pitchFamily="18" charset="0"/>
              </a:rPr>
              <a:pPr algn="ctr"/>
              <a:t>59</a:t>
            </a:fld>
            <a:endParaRPr lang="en-US" sz="1000" b="1">
              <a:latin typeface="Times New Roman" pitchFamily="18" charset="0"/>
            </a:endParaRPr>
          </a:p>
        </p:txBody>
      </p:sp>
    </p:spTree>
  </p:cSld>
  <p:clrMapOvr>
    <a:masterClrMapping/>
  </p:clrMapOvr>
  <p:transition spd="slow">
    <p:cut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9"/>
          <p:cNvSpPr>
            <a:spLocks noGrp="1" noChangeArrowheads="1"/>
          </p:cNvSpPr>
          <p:nvPr>
            <p:ph type="title"/>
          </p:nvPr>
        </p:nvSpPr>
        <p:spPr>
          <a:xfrm>
            <a:off x="223838" y="263525"/>
            <a:ext cx="8675687" cy="1249363"/>
          </a:xfrm>
        </p:spPr>
        <p:txBody>
          <a:bodyPr/>
          <a:lstStyle/>
          <a:p>
            <a:pPr>
              <a:defRPr/>
            </a:pPr>
            <a:r>
              <a:rPr dirty="0" smtClean="0"/>
              <a:t>QUESTION 1: </a:t>
            </a:r>
            <a:r>
              <a:rPr dirty="0"/>
              <a:t>WHAT ARE THE </a:t>
            </a:r>
            <a:r>
              <a:rPr dirty="0" smtClean="0"/>
              <a:t>STRATEGICALLY RELEVANT </a:t>
            </a:r>
            <a:r>
              <a:rPr dirty="0"/>
              <a:t>FACTORS </a:t>
            </a:r>
            <a:r>
              <a:rPr dirty="0" smtClean="0"/>
              <a:t/>
            </a:r>
            <a:br>
              <a:rPr dirty="0" smtClean="0"/>
            </a:br>
            <a:r>
              <a:rPr dirty="0" smtClean="0"/>
              <a:t>IN THE MACRO-ENVIRONMENT</a:t>
            </a:r>
            <a:r>
              <a:rPr dirty="0"/>
              <a:t>?</a:t>
            </a:r>
            <a:endParaRPr dirty="0" smtClean="0"/>
          </a:p>
        </p:txBody>
      </p:sp>
      <p:sp>
        <p:nvSpPr>
          <p:cNvPr id="44035" name="Rectangle 10"/>
          <p:cNvSpPr>
            <a:spLocks noGrp="1" noChangeArrowheads="1"/>
          </p:cNvSpPr>
          <p:nvPr>
            <p:ph idx="1"/>
          </p:nvPr>
        </p:nvSpPr>
        <p:spPr>
          <a:xfrm>
            <a:off x="504825" y="1914525"/>
            <a:ext cx="8126413" cy="4502150"/>
          </a:xfrm>
        </p:spPr>
        <p:txBody>
          <a:bodyPr/>
          <a:lstStyle/>
          <a:p>
            <a:pPr>
              <a:spcBef>
                <a:spcPts val="900"/>
              </a:spcBef>
              <a:defRPr/>
            </a:pPr>
            <a:r>
              <a:rPr dirty="0"/>
              <a:t>PESTEL </a:t>
            </a:r>
            <a:r>
              <a:rPr dirty="0" smtClean="0"/>
              <a:t>Analysis</a:t>
            </a:r>
          </a:p>
          <a:p>
            <a:pPr lvl="1">
              <a:spcBef>
                <a:spcPts val="900"/>
              </a:spcBef>
              <a:defRPr/>
            </a:pPr>
            <a:r>
              <a:rPr dirty="0" smtClean="0"/>
              <a:t>Focuses on principal components </a:t>
            </a:r>
            <a:r>
              <a:rPr dirty="0"/>
              <a:t>of </a:t>
            </a:r>
            <a:r>
              <a:rPr dirty="0" smtClean="0"/>
              <a:t>strategic significance </a:t>
            </a:r>
            <a:r>
              <a:rPr dirty="0"/>
              <a:t>in </a:t>
            </a:r>
            <a:r>
              <a:rPr dirty="0" smtClean="0"/>
              <a:t>the macro-environment</a:t>
            </a:r>
            <a:r>
              <a:rPr dirty="0"/>
              <a:t>:</a:t>
            </a:r>
          </a:p>
          <a:p>
            <a:pPr lvl="2">
              <a:spcBef>
                <a:spcPts val="900"/>
              </a:spcBef>
              <a:defRPr/>
            </a:pPr>
            <a:r>
              <a:rPr b="1" dirty="0" smtClean="0">
                <a:solidFill>
                  <a:srgbClr val="800000"/>
                </a:solidFill>
              </a:rPr>
              <a:t>P</a:t>
            </a:r>
            <a:r>
              <a:rPr dirty="0" smtClean="0"/>
              <a:t>olitical factors</a:t>
            </a:r>
          </a:p>
          <a:p>
            <a:pPr lvl="2">
              <a:spcBef>
                <a:spcPts val="900"/>
              </a:spcBef>
              <a:defRPr/>
            </a:pPr>
            <a:r>
              <a:rPr b="1" dirty="0" smtClean="0">
                <a:solidFill>
                  <a:srgbClr val="800000"/>
                </a:solidFill>
              </a:rPr>
              <a:t>E</a:t>
            </a:r>
            <a:r>
              <a:rPr dirty="0" smtClean="0"/>
              <a:t>conomic conditions (local to worldwide)</a:t>
            </a:r>
          </a:p>
          <a:p>
            <a:pPr lvl="2">
              <a:spcBef>
                <a:spcPts val="900"/>
              </a:spcBef>
              <a:defRPr/>
            </a:pPr>
            <a:r>
              <a:rPr b="1" dirty="0" smtClean="0">
                <a:solidFill>
                  <a:srgbClr val="800000"/>
                </a:solidFill>
              </a:rPr>
              <a:t>S</a:t>
            </a:r>
            <a:r>
              <a:rPr dirty="0" smtClean="0"/>
              <a:t>ociocultural forces</a:t>
            </a:r>
          </a:p>
          <a:p>
            <a:pPr lvl="2">
              <a:spcBef>
                <a:spcPts val="900"/>
              </a:spcBef>
              <a:defRPr/>
            </a:pPr>
            <a:r>
              <a:rPr b="1" dirty="0" smtClean="0">
                <a:solidFill>
                  <a:srgbClr val="800000"/>
                </a:solidFill>
              </a:rPr>
              <a:t>T</a:t>
            </a:r>
            <a:r>
              <a:rPr dirty="0" smtClean="0"/>
              <a:t>echnological factors</a:t>
            </a:r>
          </a:p>
          <a:p>
            <a:pPr lvl="2">
              <a:spcBef>
                <a:spcPts val="900"/>
              </a:spcBef>
              <a:defRPr/>
            </a:pPr>
            <a:r>
              <a:rPr b="1" dirty="0" smtClean="0">
                <a:solidFill>
                  <a:srgbClr val="800000"/>
                </a:solidFill>
              </a:rPr>
              <a:t>E</a:t>
            </a:r>
            <a:r>
              <a:rPr dirty="0" smtClean="0"/>
              <a:t>nvironmental factors (the </a:t>
            </a:r>
            <a:r>
              <a:rPr dirty="0"/>
              <a:t>natural environment</a:t>
            </a:r>
            <a:r>
              <a:rPr dirty="0" smtClean="0"/>
              <a:t>)</a:t>
            </a:r>
          </a:p>
          <a:p>
            <a:pPr lvl="2">
              <a:spcBef>
                <a:spcPts val="900"/>
              </a:spcBef>
              <a:defRPr/>
            </a:pPr>
            <a:r>
              <a:rPr b="1" dirty="0" smtClean="0">
                <a:solidFill>
                  <a:srgbClr val="800000"/>
                </a:solidFill>
              </a:rPr>
              <a:t>L</a:t>
            </a:r>
            <a:r>
              <a:rPr dirty="0" smtClean="0"/>
              <a:t>egal/regulatory conditions</a:t>
            </a:r>
          </a:p>
        </p:txBody>
      </p:sp>
      <p:sp>
        <p:nvSpPr>
          <p:cNvPr id="23555"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3–</a:t>
            </a:r>
            <a:fld id="{6356D3FD-218C-49F7-8093-9D659F466381}" type="slidenum">
              <a:rPr lang="en-US" sz="1000" b="1">
                <a:latin typeface="Times New Roman" pitchFamily="18" charset="0"/>
              </a:rPr>
              <a:pPr algn="ctr"/>
              <a:t>6</a:t>
            </a:fld>
            <a:endParaRPr lang="en-US" sz="1000" b="1">
              <a:latin typeface="Times New Roman" pitchFamily="18" charset="0"/>
            </a:endParaRPr>
          </a:p>
        </p:txBody>
      </p:sp>
    </p:spTree>
  </p:cSld>
  <p:clrMapOvr>
    <a:masterClrMapping/>
  </p:clrMapOvr>
  <p:transition spd="slow">
    <p:cut thruBlk="1"/>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5613" y="317500"/>
            <a:ext cx="8212137" cy="1030288"/>
          </a:xfrm>
        </p:spPr>
        <p:txBody>
          <a:bodyPr/>
          <a:lstStyle/>
          <a:p>
            <a:pPr>
              <a:defRPr/>
            </a:pPr>
            <a:r>
              <a:rPr dirty="0" smtClean="0"/>
              <a:t>FACTORS TO CONSIDER IN ASSESSING INDUSTRY ATTRACTIVENESS (cont’d)</a:t>
            </a:r>
            <a:endParaRPr dirty="0"/>
          </a:p>
        </p:txBody>
      </p:sp>
      <p:sp>
        <p:nvSpPr>
          <p:cNvPr id="106498" name="Rectangle 2"/>
          <p:cNvSpPr>
            <a:spLocks noGrp="1" noChangeArrowheads="1"/>
          </p:cNvSpPr>
          <p:nvPr>
            <p:ph idx="1"/>
          </p:nvPr>
        </p:nvSpPr>
        <p:spPr>
          <a:xfrm>
            <a:off x="504825" y="1587500"/>
            <a:ext cx="8126413" cy="4829175"/>
          </a:xfrm>
        </p:spPr>
        <p:txBody>
          <a:bodyPr/>
          <a:lstStyle/>
          <a:p>
            <a:pPr>
              <a:defRPr/>
            </a:pPr>
            <a:r>
              <a:rPr sz="2400" dirty="0" smtClean="0"/>
              <a:t>Whether the company is strongly or weakly positioned on the industry’s strategic group map.</a:t>
            </a:r>
          </a:p>
          <a:p>
            <a:pPr>
              <a:defRPr/>
            </a:pPr>
            <a:r>
              <a:rPr sz="2400" dirty="0" smtClean="0"/>
              <a:t>How well the company’s strategy, product offering, and capabilities stack up against industry KSFs.</a:t>
            </a:r>
          </a:p>
          <a:p>
            <a:pPr>
              <a:defRPr/>
            </a:pPr>
            <a:r>
              <a:rPr sz="2400" dirty="0" smtClean="0"/>
              <a:t>The degrees of risk and uncertainty in the industry’s future and whether the industry confronts severe problems relating to regulatory or environmental issues, stagnating buyer demand, industry overcapacity, and so on.</a:t>
            </a:r>
            <a:endParaRPr sz="2400" dirty="0"/>
          </a:p>
        </p:txBody>
      </p:sp>
      <p:sp>
        <p:nvSpPr>
          <p:cNvPr id="119811"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3–</a:t>
            </a:r>
            <a:fld id="{B038464C-3D10-42F7-A1B2-D8551715F711}" type="slidenum">
              <a:rPr lang="en-US" sz="1000" b="1">
                <a:latin typeface="Times New Roman" pitchFamily="18" charset="0"/>
              </a:rPr>
              <a:pPr algn="ctr"/>
              <a:t>60</a:t>
            </a:fld>
            <a:endParaRPr lang="en-US" sz="1000" b="1">
              <a:latin typeface="Times New Roman" pitchFamily="18" charset="0"/>
            </a:endParaRPr>
          </a:p>
        </p:txBody>
      </p:sp>
    </p:spTree>
  </p:cSld>
  <p:clrMapOvr>
    <a:masterClrMapping/>
  </p:clrMapOvr>
  <p:transition spd="slow">
    <p:cut thruBlk="1"/>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455613" y="317500"/>
            <a:ext cx="8212137" cy="1030288"/>
          </a:xfrm>
        </p:spPr>
        <p:txBody>
          <a:bodyPr/>
          <a:lstStyle/>
          <a:p>
            <a:pPr>
              <a:defRPr/>
            </a:pPr>
            <a:r>
              <a:rPr smtClean="0"/>
              <a:t>INDUSTRY ATTRACTIVENESS IS NOT THE SAME FOR ALL PARTICIPANTS</a:t>
            </a:r>
            <a:endParaRPr dirty="0" smtClean="0"/>
          </a:p>
        </p:txBody>
      </p:sp>
      <p:sp>
        <p:nvSpPr>
          <p:cNvPr id="3" name="Content Placeholder 2"/>
          <p:cNvSpPr>
            <a:spLocks noGrp="1"/>
          </p:cNvSpPr>
          <p:nvPr>
            <p:ph idx="1"/>
          </p:nvPr>
        </p:nvSpPr>
        <p:spPr>
          <a:xfrm>
            <a:off x="504825" y="1524000"/>
            <a:ext cx="8126413" cy="4829175"/>
          </a:xfrm>
        </p:spPr>
        <p:txBody>
          <a:bodyPr/>
          <a:lstStyle/>
          <a:p>
            <a:pPr>
              <a:defRPr/>
            </a:pPr>
            <a:r>
              <a:rPr dirty="0" smtClean="0"/>
              <a:t>Future conditions in a particular industry are not equally attractive or unattractive to all industry participants and all potential entrants. </a:t>
            </a:r>
          </a:p>
          <a:p>
            <a:pPr lvl="1">
              <a:defRPr/>
            </a:pPr>
            <a:r>
              <a:rPr dirty="0" smtClean="0"/>
              <a:t>Even if a particular industry’s outlook is deemed unattractive, a favorably situated and competitively capable company may see ample opportunity to outcompete weaker rivals and significantly grow its revenues and profits.</a:t>
            </a:r>
          </a:p>
          <a:p>
            <a:pPr lvl="1">
              <a:defRPr/>
            </a:pPr>
            <a:r>
              <a:rPr dirty="0" smtClean="0"/>
              <a:t>A weak competitor in an attractive industry may conclude that fighting a steep uphill battle against much stronger rivals holds little promise of eventual market success or even average profitability. </a:t>
            </a:r>
          </a:p>
        </p:txBody>
      </p:sp>
      <p:sp>
        <p:nvSpPr>
          <p:cNvPr id="121859"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3–</a:t>
            </a:r>
            <a:fld id="{0F0C6A91-B922-47B1-A7B1-369DE4341FFE}" type="slidenum">
              <a:rPr lang="en-US" sz="1000" b="1">
                <a:latin typeface="Times New Roman" pitchFamily="18" charset="0"/>
              </a:rPr>
              <a:pPr algn="ctr"/>
              <a:t>61</a:t>
            </a:fld>
            <a:endParaRPr lang="en-US" sz="1000" b="1">
              <a:latin typeface="Times New Roman" pitchFamily="18" charset="0"/>
            </a:endParaRPr>
          </a:p>
        </p:txBody>
      </p:sp>
    </p:spTree>
  </p:cSld>
  <p:clrMapOvr>
    <a:masterClrMapping/>
  </p:clrMapOvr>
  <p:transition spd="slow">
    <p:cut thruBlk="1"/>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265113" y="317500"/>
            <a:ext cx="8591550" cy="1030288"/>
          </a:xfrm>
        </p:spPr>
        <p:txBody>
          <a:bodyPr/>
          <a:lstStyle/>
          <a:p>
            <a:pPr>
              <a:defRPr/>
            </a:pPr>
            <a:r>
              <a:rPr dirty="0" smtClean="0"/>
              <a:t>INDUSTRY ATTRACTIVENESS IS NOT THE SAME FOR ALL PARTICIPANTS (cont’d)</a:t>
            </a:r>
          </a:p>
        </p:txBody>
      </p:sp>
      <p:sp>
        <p:nvSpPr>
          <p:cNvPr id="3" name="Content Placeholder 2"/>
          <p:cNvSpPr>
            <a:spLocks noGrp="1"/>
          </p:cNvSpPr>
          <p:nvPr>
            <p:ph idx="1"/>
          </p:nvPr>
        </p:nvSpPr>
        <p:spPr>
          <a:xfrm>
            <a:off x="504825" y="1587500"/>
            <a:ext cx="8126413" cy="4829175"/>
          </a:xfrm>
        </p:spPr>
        <p:txBody>
          <a:bodyPr/>
          <a:lstStyle/>
          <a:p>
            <a:pPr lvl="1">
              <a:buFont typeface="Arial" charset="0"/>
              <a:buChar char="●"/>
              <a:defRPr/>
            </a:pPr>
            <a:r>
              <a:rPr smtClean="0"/>
              <a:t>Industry outsiders may conclude that they have the resources to easily hurdle the barriers to entering an attractive industry while other outsiders may find the same industry unattractive because they do not want to challenge market leaders and have better opportunities elsewhere.</a:t>
            </a:r>
          </a:p>
          <a:p>
            <a:pPr lvl="1">
              <a:buFont typeface="Arial" charset="0"/>
              <a:buNone/>
              <a:defRPr/>
            </a:pPr>
            <a:r>
              <a:rPr b="1" i="1" smtClean="0"/>
              <a:t>	A particular industry’s attractiveness depends in large part on whether a company has the resources and capabilities to be competitively successful and profitable in that environment.</a:t>
            </a:r>
          </a:p>
          <a:p>
            <a:pPr lvl="1">
              <a:buFont typeface="Arial" charset="0"/>
              <a:buChar char="●"/>
              <a:defRPr/>
            </a:pPr>
            <a:endParaRPr smtClean="0"/>
          </a:p>
        </p:txBody>
      </p:sp>
      <p:sp>
        <p:nvSpPr>
          <p:cNvPr id="123907"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3–</a:t>
            </a:r>
            <a:fld id="{FC74ED3F-6ED1-42B5-B988-2F54B4BF3DAF}" type="slidenum">
              <a:rPr lang="en-US" sz="1000" b="1">
                <a:latin typeface="Times New Roman" pitchFamily="18" charset="0"/>
              </a:rPr>
              <a:pPr algn="ctr"/>
              <a:t>62</a:t>
            </a:fld>
            <a:endParaRPr lang="en-US" sz="1000" b="1">
              <a:latin typeface="Times New Roman" pitchFamily="18" charset="0"/>
            </a:endParaRPr>
          </a:p>
        </p:txBody>
      </p:sp>
    </p:spTree>
  </p:cSld>
  <p:clrMapOvr>
    <a:masterClrMapping/>
  </p:clrMapOvr>
  <p:transition spd="slow">
    <p:cut thruBlk="1"/>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100" y="176213"/>
            <a:ext cx="8056563" cy="1246187"/>
          </a:xfrm>
        </p:spPr>
        <p:txBody>
          <a:bodyPr/>
          <a:lstStyle/>
          <a:p>
            <a:pPr>
              <a:defRPr/>
            </a:pPr>
            <a:r>
              <a:rPr sz="3000" dirty="0" smtClean="0"/>
              <a:t>WHAT SHOULD A CURRENT COMPETITOR DECIDE ABOUT ITS INDUSTRY?</a:t>
            </a:r>
            <a:endParaRPr sz="3000" dirty="0"/>
          </a:p>
        </p:txBody>
      </p:sp>
      <p:sp>
        <p:nvSpPr>
          <p:cNvPr id="3" name="Content Placeholder 2"/>
          <p:cNvSpPr>
            <a:spLocks noGrp="1"/>
          </p:cNvSpPr>
          <p:nvPr>
            <p:ph idx="1"/>
          </p:nvPr>
        </p:nvSpPr>
        <p:spPr>
          <a:xfrm>
            <a:off x="504825" y="1300163"/>
            <a:ext cx="8126413" cy="5116512"/>
          </a:xfrm>
        </p:spPr>
        <p:txBody>
          <a:bodyPr/>
          <a:lstStyle/>
          <a:p>
            <a:pPr>
              <a:defRPr/>
            </a:pPr>
            <a:r>
              <a:rPr sz="2400" dirty="0" smtClean="0"/>
              <a:t>When a competitor decides an industry is attractive, it should invest aggressively to capture the opportunities it sees and to improve its long-term competitive position in the business.</a:t>
            </a:r>
          </a:p>
          <a:p>
            <a:pPr>
              <a:defRPr/>
            </a:pPr>
            <a:r>
              <a:rPr sz="2400" dirty="0" smtClean="0"/>
              <a:t>When a strong competitor concludes its industry is relatively unattractive and lacking in opportunity, it may elect to protect its present position, investing cautiously if at all and looking for opportunities in other industries.</a:t>
            </a:r>
          </a:p>
          <a:p>
            <a:pPr>
              <a:defRPr/>
            </a:pPr>
            <a:r>
              <a:rPr sz="2400" dirty="0" smtClean="0"/>
              <a:t>A competitively weak company in an unattractive industry may see its best option as finding a buyer, perhaps a rival, to acquire its business.</a:t>
            </a:r>
            <a:endParaRPr sz="2400" dirty="0"/>
          </a:p>
        </p:txBody>
      </p:sp>
      <p:sp>
        <p:nvSpPr>
          <p:cNvPr id="125955"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3–</a:t>
            </a:r>
            <a:fld id="{842B5E20-C523-41F6-B1E6-AD11D9F5B85E}" type="slidenum">
              <a:rPr lang="en-US" sz="1000" b="1">
                <a:latin typeface="Times New Roman" pitchFamily="18" charset="0"/>
              </a:rPr>
              <a:pPr algn="ctr"/>
              <a:t>63</a:t>
            </a:fld>
            <a:endParaRPr lang="en-US" sz="1000" b="1">
              <a:latin typeface="Times New Roman" pitchFamily="18" charset="0"/>
            </a:endParaRPr>
          </a:p>
        </p:txBody>
      </p:sp>
    </p:spTree>
  </p:cSld>
  <p:clrMapOvr>
    <a:masterClrMapping/>
  </p:clrMapOvr>
  <p:transition spd="slow">
    <p:cut thruBlk="1"/>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defRPr/>
            </a:pPr>
            <a:r>
              <a:rPr dirty="0"/>
              <a:t>The degree to which </a:t>
            </a:r>
            <a:r>
              <a:rPr dirty="0" smtClean="0"/>
              <a:t>an industry </a:t>
            </a:r>
            <a:r>
              <a:rPr dirty="0"/>
              <a:t>is attractive </a:t>
            </a:r>
            <a:r>
              <a:rPr dirty="0" smtClean="0"/>
              <a:t>or unattractive </a:t>
            </a:r>
            <a:r>
              <a:rPr dirty="0"/>
              <a:t>is not </a:t>
            </a:r>
            <a:r>
              <a:rPr dirty="0" smtClean="0"/>
              <a:t>the same </a:t>
            </a:r>
            <a:r>
              <a:rPr dirty="0"/>
              <a:t>for all </a:t>
            </a:r>
            <a:r>
              <a:rPr dirty="0" smtClean="0"/>
              <a:t>industry participants </a:t>
            </a:r>
            <a:r>
              <a:rPr dirty="0"/>
              <a:t>and </a:t>
            </a:r>
            <a:r>
              <a:rPr dirty="0" smtClean="0"/>
              <a:t>all potential </a:t>
            </a:r>
            <a:r>
              <a:rPr dirty="0"/>
              <a:t>entrants.</a:t>
            </a:r>
          </a:p>
        </p:txBody>
      </p:sp>
      <p:sp>
        <p:nvSpPr>
          <p:cNvPr id="128002"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3–</a:t>
            </a:r>
            <a:fld id="{2F79063B-20D6-483E-91F2-53CBE79BDCA8}" type="slidenum">
              <a:rPr lang="en-US" sz="1000" b="1">
                <a:latin typeface="Times New Roman" pitchFamily="18" charset="0"/>
              </a:rPr>
              <a:pPr algn="ctr"/>
              <a:t>64</a:t>
            </a:fld>
            <a:endParaRPr lang="en-US" sz="1000" b="1">
              <a:latin typeface="Times New Roman" pitchFamily="18" charset="0"/>
            </a:endParaRPr>
          </a:p>
        </p:txBody>
      </p:sp>
    </p:spTree>
  </p:cSld>
  <p:clrMapOvr>
    <a:masterClrMapping/>
  </p:clrMapOvr>
  <p:transition spd="slow">
    <p:cut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3"/>
          <p:cNvSpPr txBox="1">
            <a:spLocks noChangeArrowheads="1"/>
          </p:cNvSpPr>
          <p:nvPr/>
        </p:nvSpPr>
        <p:spPr bwMode="auto">
          <a:xfrm>
            <a:off x="379413" y="409575"/>
            <a:ext cx="1687512" cy="369888"/>
          </a:xfrm>
          <a:prstGeom prst="rect">
            <a:avLst/>
          </a:prstGeom>
          <a:noFill/>
          <a:ln w="9525">
            <a:noFill/>
            <a:miter lim="800000"/>
            <a:headEnd/>
            <a:tailEnd/>
          </a:ln>
        </p:spPr>
        <p:txBody>
          <a:bodyPr lIns="0" rIns="0">
            <a:spAutoFit/>
          </a:bodyPr>
          <a:lstStyle/>
          <a:p>
            <a:pPr>
              <a:spcBef>
                <a:spcPct val="50000"/>
              </a:spcBef>
            </a:pPr>
            <a:r>
              <a:rPr lang="en-US" sz="1800" b="1">
                <a:solidFill>
                  <a:srgbClr val="CC6600"/>
                </a:solidFill>
              </a:rPr>
              <a:t>FIGURE 3.2</a:t>
            </a:r>
          </a:p>
        </p:txBody>
      </p:sp>
      <p:sp>
        <p:nvSpPr>
          <p:cNvPr id="25602" name="Line 4"/>
          <p:cNvSpPr>
            <a:spLocks noChangeShapeType="1"/>
          </p:cNvSpPr>
          <p:nvPr/>
        </p:nvSpPr>
        <p:spPr bwMode="auto">
          <a:xfrm>
            <a:off x="379413" y="852488"/>
            <a:ext cx="8375650" cy="0"/>
          </a:xfrm>
          <a:prstGeom prst="line">
            <a:avLst/>
          </a:prstGeom>
          <a:noFill/>
          <a:ln w="57150">
            <a:solidFill>
              <a:srgbClr val="CC6600"/>
            </a:solidFill>
            <a:round/>
            <a:headEnd/>
            <a:tailEnd/>
          </a:ln>
        </p:spPr>
        <p:txBody>
          <a:bodyPr/>
          <a:lstStyle/>
          <a:p>
            <a:endParaRPr lang="en-US"/>
          </a:p>
        </p:txBody>
      </p:sp>
      <p:sp>
        <p:nvSpPr>
          <p:cNvPr id="25603" name="Text Box 3"/>
          <p:cNvSpPr txBox="1">
            <a:spLocks noChangeArrowheads="1"/>
          </p:cNvSpPr>
          <p:nvPr/>
        </p:nvSpPr>
        <p:spPr bwMode="auto">
          <a:xfrm>
            <a:off x="1895475" y="406400"/>
            <a:ext cx="6580188" cy="366713"/>
          </a:xfrm>
          <a:prstGeom prst="rect">
            <a:avLst/>
          </a:prstGeom>
          <a:noFill/>
          <a:ln w="9525">
            <a:noFill/>
            <a:miter lim="800000"/>
            <a:headEnd/>
            <a:tailEnd/>
          </a:ln>
        </p:spPr>
        <p:txBody>
          <a:bodyPr>
            <a:spAutoFit/>
          </a:bodyPr>
          <a:lstStyle/>
          <a:p>
            <a:pPr>
              <a:spcBef>
                <a:spcPct val="50000"/>
              </a:spcBef>
            </a:pPr>
            <a:r>
              <a:rPr lang="en-US" sz="1800" b="1"/>
              <a:t>The Components of a Company’s Macro-Environment</a:t>
            </a:r>
          </a:p>
        </p:txBody>
      </p:sp>
      <p:pic>
        <p:nvPicPr>
          <p:cNvPr id="25604" name="Picture 3"/>
          <p:cNvPicPr>
            <a:picLocks noChangeAspect="1" noChangeArrowheads="1"/>
          </p:cNvPicPr>
          <p:nvPr/>
        </p:nvPicPr>
        <p:blipFill>
          <a:blip r:embed="rId3"/>
          <a:srcRect/>
          <a:stretch>
            <a:fillRect/>
          </a:stretch>
        </p:blipFill>
        <p:spPr bwMode="auto">
          <a:xfrm>
            <a:off x="1228725" y="979488"/>
            <a:ext cx="6686550" cy="5495925"/>
          </a:xfrm>
          <a:prstGeom prst="rect">
            <a:avLst/>
          </a:prstGeom>
          <a:noFill/>
          <a:ln w="9525">
            <a:noFill/>
            <a:miter lim="800000"/>
            <a:headEnd/>
            <a:tailEnd/>
          </a:ln>
        </p:spPr>
      </p:pic>
      <p:pic>
        <p:nvPicPr>
          <p:cNvPr id="25605" name="Picture 8" descr="0302b"/>
          <p:cNvPicPr>
            <a:picLocks noChangeAspect="1" noChangeArrowheads="1"/>
          </p:cNvPicPr>
          <p:nvPr/>
        </p:nvPicPr>
        <p:blipFill>
          <a:blip r:embed="rId4"/>
          <a:srcRect/>
          <a:stretch>
            <a:fillRect/>
          </a:stretch>
        </p:blipFill>
        <p:spPr bwMode="auto">
          <a:xfrm>
            <a:off x="2349500" y="1924050"/>
            <a:ext cx="4459288" cy="3681413"/>
          </a:xfrm>
          <a:prstGeom prst="rect">
            <a:avLst/>
          </a:prstGeom>
          <a:noFill/>
          <a:ln w="9525">
            <a:noFill/>
            <a:miter lim="800000"/>
            <a:headEnd/>
            <a:tailEnd/>
          </a:ln>
        </p:spPr>
      </p:pic>
      <p:sp>
        <p:nvSpPr>
          <p:cNvPr id="25606"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3–</a:t>
            </a:r>
            <a:fld id="{CDBD3012-AFCC-442C-AA8C-646A58BDB45F}" type="slidenum">
              <a:rPr lang="en-US" sz="1000" b="1">
                <a:latin typeface="Times New Roman" pitchFamily="18" charset="0"/>
              </a:rPr>
              <a:pPr algn="ctr"/>
              <a:t>7</a:t>
            </a:fld>
            <a:endParaRPr lang="en-US" sz="1000" b="1">
              <a:latin typeface="Times New Roman" pitchFamily="18" charset="0"/>
            </a:endParaRPr>
          </a:p>
        </p:txBody>
      </p:sp>
    </p:spTree>
  </p:cSld>
  <p:clrMapOvr>
    <a:masterClrMapping/>
  </p:clrMapOvr>
  <p:transition spd="slow">
    <p:cut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3"/>
          <p:cNvSpPr txBox="1">
            <a:spLocks noChangeArrowheads="1"/>
          </p:cNvSpPr>
          <p:nvPr/>
        </p:nvSpPr>
        <p:spPr bwMode="auto">
          <a:xfrm>
            <a:off x="304800" y="409575"/>
            <a:ext cx="1355725" cy="369888"/>
          </a:xfrm>
          <a:prstGeom prst="rect">
            <a:avLst/>
          </a:prstGeom>
          <a:noFill/>
          <a:ln w="9525">
            <a:noFill/>
            <a:miter lim="800000"/>
            <a:headEnd/>
            <a:tailEnd/>
          </a:ln>
        </p:spPr>
        <p:txBody>
          <a:bodyPr lIns="0" rIns="0">
            <a:spAutoFit/>
          </a:bodyPr>
          <a:lstStyle/>
          <a:p>
            <a:pPr>
              <a:spcBef>
                <a:spcPct val="50000"/>
              </a:spcBef>
              <a:defRPr/>
            </a:pPr>
            <a:r>
              <a:rPr lang="en-US" sz="1800" b="1" dirty="0">
                <a:solidFill>
                  <a:schemeClr val="accent1">
                    <a:lumMod val="50000"/>
                  </a:schemeClr>
                </a:solidFill>
                <a:cs typeface="+mn-cs"/>
              </a:rPr>
              <a:t>TABLE 3.1</a:t>
            </a:r>
            <a:endParaRPr lang="en-US" sz="1800" b="1" dirty="0">
              <a:solidFill>
                <a:schemeClr val="accent1">
                  <a:lumMod val="50000"/>
                </a:schemeClr>
              </a:solidFill>
            </a:endParaRPr>
          </a:p>
        </p:txBody>
      </p:sp>
      <p:sp>
        <p:nvSpPr>
          <p:cNvPr id="27650" name="Text Box 3"/>
          <p:cNvSpPr txBox="1">
            <a:spLocks noChangeArrowheads="1"/>
          </p:cNvSpPr>
          <p:nvPr/>
        </p:nvSpPr>
        <p:spPr bwMode="auto">
          <a:xfrm>
            <a:off x="1822450" y="406400"/>
            <a:ext cx="6580188" cy="366713"/>
          </a:xfrm>
          <a:prstGeom prst="rect">
            <a:avLst/>
          </a:prstGeom>
          <a:noFill/>
          <a:ln w="9525">
            <a:noFill/>
            <a:miter lim="800000"/>
            <a:headEnd/>
            <a:tailEnd/>
          </a:ln>
        </p:spPr>
        <p:txBody>
          <a:bodyPr>
            <a:spAutoFit/>
          </a:bodyPr>
          <a:lstStyle/>
          <a:p>
            <a:pPr>
              <a:spcBef>
                <a:spcPct val="50000"/>
              </a:spcBef>
            </a:pPr>
            <a:r>
              <a:rPr lang="en-US" sz="1800" b="1"/>
              <a:t>The Six Components of the Macro-Environment</a:t>
            </a:r>
          </a:p>
        </p:txBody>
      </p:sp>
      <p:graphicFrame>
        <p:nvGraphicFramePr>
          <p:cNvPr id="6" name="Group 32"/>
          <p:cNvGraphicFramePr>
            <a:graphicFrameLocks noGrp="1"/>
          </p:cNvGraphicFramePr>
          <p:nvPr/>
        </p:nvGraphicFramePr>
        <p:xfrm>
          <a:off x="284163" y="896938"/>
          <a:ext cx="8378825" cy="5547360"/>
        </p:xfrm>
        <a:graphic>
          <a:graphicData uri="http://schemas.openxmlformats.org/drawingml/2006/table">
            <a:tbl>
              <a:tblPr/>
              <a:tblGrid>
                <a:gridCol w="1614487"/>
                <a:gridCol w="6764338"/>
              </a:tblGrid>
              <a:tr h="180975">
                <a:tc>
                  <a:txBody>
                    <a:bodyPr/>
                    <a:lstStyle/>
                    <a:p>
                      <a:pPr marL="0" marR="0" lvl="0" indent="0" algn="l" defTabSz="914400" rtl="0" eaLnBrk="1" fontAlgn="b" latinLnBrk="0" hangingPunct="1">
                        <a:lnSpc>
                          <a:spcPct val="100000"/>
                        </a:lnSpc>
                        <a:spcBef>
                          <a:spcPct val="0"/>
                        </a:spcBef>
                        <a:spcAft>
                          <a:spcPct val="0"/>
                        </a:spcAft>
                        <a:buClrTx/>
                        <a:buSzPct val="100000"/>
                        <a:buFont typeface="Arial" charset="0"/>
                        <a:buNone/>
                        <a:tabLst/>
                      </a:pPr>
                      <a:r>
                        <a:rPr kumimoji="0" lang="en-US" sz="1800" b="1" i="0" u="none" strike="noStrike" cap="none" normalizeH="0" baseline="0" dirty="0" smtClean="0">
                          <a:ln>
                            <a:noFill/>
                          </a:ln>
                          <a:solidFill>
                            <a:schemeClr val="bg1"/>
                          </a:solidFill>
                          <a:effectLst>
                            <a:outerShdw blurRad="38100" dist="38100" dir="2700000" algn="tl">
                              <a:srgbClr val="000000"/>
                            </a:outerShdw>
                          </a:effectLst>
                          <a:latin typeface="Arial" charset="0"/>
                        </a:rPr>
                        <a:t>Component</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blipFill dpi="0" rotWithShape="1">
                      <a:blip r:embed="rId3">
                        <a:extLst/>
                      </a:blip>
                      <a:srcRect/>
                      <a:stretch>
                        <a:fillRect/>
                      </a:stretch>
                    </a:blipFill>
                  </a:tcPr>
                </a:tc>
                <a:tc>
                  <a:txBody>
                    <a:bodyPr/>
                    <a:lstStyle/>
                    <a:p>
                      <a:pPr marL="0" marR="0" lvl="0" indent="0" algn="l" defTabSz="914400" rtl="0" eaLnBrk="1" fontAlgn="b" latinLnBrk="0" hangingPunct="1">
                        <a:lnSpc>
                          <a:spcPct val="100000"/>
                        </a:lnSpc>
                        <a:spcBef>
                          <a:spcPct val="0"/>
                        </a:spcBef>
                        <a:spcAft>
                          <a:spcPct val="0"/>
                        </a:spcAft>
                        <a:buClrTx/>
                        <a:buSzPct val="100000"/>
                        <a:buFont typeface="Arial" charset="0"/>
                        <a:buNone/>
                        <a:tabLst/>
                      </a:pPr>
                      <a:r>
                        <a:rPr kumimoji="0" lang="en-US" sz="1800" b="1" i="0" u="none" strike="noStrike" cap="none" normalizeH="0" baseline="0" dirty="0" smtClean="0">
                          <a:ln>
                            <a:noFill/>
                          </a:ln>
                          <a:solidFill>
                            <a:schemeClr val="bg1"/>
                          </a:solidFill>
                          <a:effectLst>
                            <a:outerShdw blurRad="38100" dist="38100" dir="2700000" algn="tl">
                              <a:srgbClr val="000000"/>
                            </a:outerShdw>
                          </a:effectLst>
                          <a:latin typeface="Arial" charset="0"/>
                        </a:rPr>
                        <a:t>Description</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blipFill dpi="0" rotWithShape="1">
                      <a:blip r:embed="rId3">
                        <a:extLst/>
                      </a:blip>
                      <a:srcRect/>
                      <a:stretch>
                        <a:fillRect/>
                      </a:stretch>
                    </a:blipFill>
                  </a:tcPr>
                </a:tc>
              </a:tr>
              <a:tr h="180975">
                <a:tc>
                  <a:txBody>
                    <a:bodyPr/>
                    <a:lstStyle/>
                    <a:p>
                      <a:pPr marL="0" marR="0" lvl="0" indent="0" algn="l" defTabSz="914400" rtl="0" eaLnBrk="1" fontAlgn="b" latinLnBrk="0" hangingPunct="1">
                        <a:lnSpc>
                          <a:spcPct val="100000"/>
                        </a:lnSpc>
                        <a:spcBef>
                          <a:spcPct val="0"/>
                        </a:spcBef>
                        <a:spcAft>
                          <a:spcPct val="0"/>
                        </a:spcAft>
                        <a:buClrTx/>
                        <a:buSzPct val="100000"/>
                        <a:buFont typeface="Arial" charset="0"/>
                        <a:buNone/>
                        <a:tabLst/>
                      </a:pPr>
                      <a:r>
                        <a:rPr kumimoji="0" lang="en-US" sz="1600" b="1" i="0" u="none" strike="noStrike" cap="none" normalizeH="0" baseline="0" dirty="0" smtClean="0">
                          <a:ln>
                            <a:noFill/>
                          </a:ln>
                          <a:solidFill>
                            <a:schemeClr val="tx1"/>
                          </a:solidFill>
                          <a:effectLst/>
                          <a:latin typeface="Arial" charset="0"/>
                        </a:rPr>
                        <a:t>Political factors</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Pct val="100000"/>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These factors include political policies and processes, including the extent to which a government intervenes in the economy. They include such matters as tax policy, fiscal policy, tariffs, the political climate, and the strength of institutions such as the federal banking system. Some political factors, such as bailouts, are industry-specific. Others, such as energy policy, affect certain types of industries (energy producers and heavy users of energy) more than others.</a:t>
                      </a:r>
                      <a:endParaRPr kumimoji="0" lang="en-US" sz="1400" b="0" i="0" u="none" strike="noStrike" cap="none" normalizeH="0" baseline="0" dirty="0" smtClean="0">
                        <a:ln>
                          <a:noFill/>
                        </a:ln>
                        <a:solidFill>
                          <a:schemeClr val="tx1"/>
                        </a:solidFill>
                        <a:effectLst/>
                        <a:latin typeface="Arial" charset="0"/>
                      </a:endParaRP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 latinLnBrk="0" hangingPunct="1">
                        <a:lnSpc>
                          <a:spcPct val="100000"/>
                        </a:lnSpc>
                        <a:spcBef>
                          <a:spcPct val="0"/>
                        </a:spcBef>
                        <a:spcAft>
                          <a:spcPct val="0"/>
                        </a:spcAft>
                        <a:buClrTx/>
                        <a:buSzPct val="100000"/>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Economic</a:t>
                      </a:r>
                    </a:p>
                    <a:p>
                      <a:pPr marL="0" marR="0" lvl="0" indent="0" algn="l" defTabSz="914400" rtl="0" eaLnBrk="1" fontAlgn="b" latinLnBrk="0" hangingPunct="1">
                        <a:lnSpc>
                          <a:spcPct val="100000"/>
                        </a:lnSpc>
                        <a:spcBef>
                          <a:spcPct val="0"/>
                        </a:spcBef>
                        <a:spcAft>
                          <a:spcPct val="0"/>
                        </a:spcAft>
                        <a:buClrTx/>
                        <a:buSzPct val="100000"/>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conditions</a:t>
                      </a:r>
                      <a:endParaRPr kumimoji="0" lang="en-US" sz="1600" b="1" i="0" u="none" strike="noStrike" cap="none" normalizeH="0" baseline="0" dirty="0" smtClean="0">
                        <a:ln>
                          <a:noFill/>
                        </a:ln>
                        <a:solidFill>
                          <a:schemeClr val="tx1"/>
                        </a:solidFill>
                        <a:effectLst/>
                        <a:latin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Pct val="100000"/>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Economic conditions include the general economic climate and specific factors such as interest rates, exchange rates, the inflation rate, and the unemployment rate, the rate of economic growth, trade deficits or surpluses, savings rates, and per capita domestic product. Economic factors also include conditions in the markets for stocks and bonds, which can affect consumer confidence and discretionary income. Some industries, such as construction, are particularly vulnerable to economic downturns but are positively affected by factors such as low interest rates. Others, such as discount retailing, may benefit when general economic conditions weaken, as consumers become more price-conscious.</a:t>
                      </a:r>
                      <a:endParaRPr kumimoji="0" lang="en-US" sz="1400" b="0" i="0" u="none" strike="noStrike" cap="none" normalizeH="0" baseline="0" dirty="0" smtClean="0">
                        <a:ln>
                          <a:noFill/>
                        </a:ln>
                        <a:solidFill>
                          <a:schemeClr val="tx1"/>
                        </a:solidFill>
                        <a:effectLst/>
                        <a:latin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1488">
                <a:tc>
                  <a:txBody>
                    <a:bodyPr/>
                    <a:lstStyle/>
                    <a:p>
                      <a:pPr marL="0" marR="0" lvl="0" indent="0" algn="l" defTabSz="914400" rtl="0" eaLnBrk="1" fontAlgn="b" latinLnBrk="0" hangingPunct="1">
                        <a:lnSpc>
                          <a:spcPct val="100000"/>
                        </a:lnSpc>
                        <a:spcBef>
                          <a:spcPct val="0"/>
                        </a:spcBef>
                        <a:spcAft>
                          <a:spcPct val="0"/>
                        </a:spcAft>
                        <a:buClrTx/>
                        <a:buSzPct val="100000"/>
                        <a:buFont typeface="Arial" charset="0"/>
                        <a:buNone/>
                        <a:tabLst/>
                      </a:pPr>
                      <a:r>
                        <a:rPr kumimoji="0" lang="en-US" sz="1600" b="1" i="0" u="none" strike="noStrike" cap="none" normalizeH="0" baseline="0" dirty="0" smtClean="0">
                          <a:ln>
                            <a:noFill/>
                          </a:ln>
                          <a:solidFill>
                            <a:schemeClr val="tx1"/>
                          </a:solidFill>
                          <a:effectLst/>
                          <a:latin typeface="Arial" charset="0"/>
                        </a:rPr>
                        <a:t>Sociocultural</a:t>
                      </a:r>
                    </a:p>
                    <a:p>
                      <a:pPr marL="0" marR="0" lvl="0" indent="0" algn="l" defTabSz="914400" rtl="0" eaLnBrk="1" fontAlgn="b" latinLnBrk="0" hangingPunct="1">
                        <a:lnSpc>
                          <a:spcPct val="100000"/>
                        </a:lnSpc>
                        <a:spcBef>
                          <a:spcPct val="0"/>
                        </a:spcBef>
                        <a:spcAft>
                          <a:spcPct val="0"/>
                        </a:spcAft>
                        <a:buClrTx/>
                        <a:buSzPct val="100000"/>
                        <a:buFont typeface="Arial" charset="0"/>
                        <a:buNone/>
                        <a:tabLst/>
                      </a:pPr>
                      <a:r>
                        <a:rPr kumimoji="0" lang="en-US" sz="1600" b="1" i="0" u="none" strike="noStrike" cap="none" normalizeH="0" baseline="0" dirty="0" smtClean="0">
                          <a:ln>
                            <a:noFill/>
                          </a:ln>
                          <a:solidFill>
                            <a:schemeClr val="tx1"/>
                          </a:solidFill>
                          <a:effectLst/>
                          <a:latin typeface="Arial" charset="0"/>
                        </a:rPr>
                        <a:t>forces</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Pct val="100000"/>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Sociocultural forces include the societal values, attitudes, cultural factors, and lifestyles that impact businesses, as well as demographic factors such as the population size, growth rate and age distribution. Sociocultural forces vary by locale and change over time. An example is the trend toward healthier lifestyles, which can shift spending toward exercise equipment and health clubs and away from alcohol and snack foods. Population demographics can have large implications for industries such as health care, where costs and service needs vary with demographic factors such as age and income distribution.</a:t>
                      </a:r>
                      <a:endParaRPr kumimoji="0" lang="en-US" sz="1400" b="0" i="0" u="none" strike="noStrike" cap="none" normalizeH="0" baseline="0" dirty="0" smtClean="0">
                        <a:ln>
                          <a:noFill/>
                        </a:ln>
                        <a:solidFill>
                          <a:schemeClr val="tx1"/>
                        </a:solidFill>
                        <a:effectLst/>
                        <a:latin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7664"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3–</a:t>
            </a:r>
            <a:fld id="{48053FBD-A7AE-40AE-A93E-B06A18980BCC}" type="slidenum">
              <a:rPr lang="en-US" sz="1000" b="1">
                <a:latin typeface="Times New Roman" pitchFamily="18" charset="0"/>
              </a:rPr>
              <a:pPr algn="ctr"/>
              <a:t>8</a:t>
            </a:fld>
            <a:endParaRPr lang="en-US" sz="1000" b="1">
              <a:latin typeface="Times New Roman" pitchFamily="18" charset="0"/>
            </a:endParaRPr>
          </a:p>
        </p:txBody>
      </p:sp>
    </p:spTree>
  </p:cSld>
  <p:clrMapOvr>
    <a:masterClrMapping/>
  </p:clrMapOvr>
  <p:transition spd="slow">
    <p:cut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3"/>
          <p:cNvSpPr txBox="1">
            <a:spLocks noChangeArrowheads="1"/>
          </p:cNvSpPr>
          <p:nvPr/>
        </p:nvSpPr>
        <p:spPr bwMode="auto">
          <a:xfrm>
            <a:off x="304800" y="409575"/>
            <a:ext cx="1687513" cy="369888"/>
          </a:xfrm>
          <a:prstGeom prst="rect">
            <a:avLst/>
          </a:prstGeom>
          <a:noFill/>
          <a:ln w="9525">
            <a:noFill/>
            <a:miter lim="800000"/>
            <a:headEnd/>
            <a:tailEnd/>
          </a:ln>
        </p:spPr>
        <p:txBody>
          <a:bodyPr lIns="0" rIns="0">
            <a:spAutoFit/>
          </a:bodyPr>
          <a:lstStyle/>
          <a:p>
            <a:pPr>
              <a:spcBef>
                <a:spcPct val="50000"/>
              </a:spcBef>
              <a:defRPr/>
            </a:pPr>
            <a:r>
              <a:rPr lang="en-US" sz="1800" b="1" dirty="0">
                <a:solidFill>
                  <a:schemeClr val="accent1">
                    <a:lumMod val="50000"/>
                  </a:schemeClr>
                </a:solidFill>
                <a:cs typeface="+mn-cs"/>
              </a:rPr>
              <a:t>TABLE 3.1</a:t>
            </a:r>
            <a:endParaRPr lang="en-US" sz="1800" b="1" dirty="0">
              <a:solidFill>
                <a:schemeClr val="accent1">
                  <a:lumMod val="50000"/>
                </a:schemeClr>
              </a:solidFill>
            </a:endParaRPr>
          </a:p>
        </p:txBody>
      </p:sp>
      <p:sp>
        <p:nvSpPr>
          <p:cNvPr id="29698" name="Text Box 3"/>
          <p:cNvSpPr txBox="1">
            <a:spLocks noChangeArrowheads="1"/>
          </p:cNvSpPr>
          <p:nvPr/>
        </p:nvSpPr>
        <p:spPr bwMode="auto">
          <a:xfrm>
            <a:off x="1822450" y="406400"/>
            <a:ext cx="6580188" cy="366713"/>
          </a:xfrm>
          <a:prstGeom prst="rect">
            <a:avLst/>
          </a:prstGeom>
          <a:noFill/>
          <a:ln w="9525">
            <a:noFill/>
            <a:miter lim="800000"/>
            <a:headEnd/>
            <a:tailEnd/>
          </a:ln>
        </p:spPr>
        <p:txBody>
          <a:bodyPr>
            <a:spAutoFit/>
          </a:bodyPr>
          <a:lstStyle/>
          <a:p>
            <a:pPr>
              <a:spcBef>
                <a:spcPct val="50000"/>
              </a:spcBef>
            </a:pPr>
            <a:r>
              <a:rPr lang="en-US" sz="1800" b="1"/>
              <a:t>The Six Components of the Macro-Environment (cont’d)</a:t>
            </a:r>
          </a:p>
        </p:txBody>
      </p:sp>
      <p:graphicFrame>
        <p:nvGraphicFramePr>
          <p:cNvPr id="6" name="Group 32"/>
          <p:cNvGraphicFramePr>
            <a:graphicFrameLocks noGrp="1"/>
          </p:cNvGraphicFramePr>
          <p:nvPr/>
        </p:nvGraphicFramePr>
        <p:xfrm>
          <a:off x="284163" y="906463"/>
          <a:ext cx="8378825" cy="4480560"/>
        </p:xfrm>
        <a:graphic>
          <a:graphicData uri="http://schemas.openxmlformats.org/drawingml/2006/table">
            <a:tbl>
              <a:tblPr/>
              <a:tblGrid>
                <a:gridCol w="1614487"/>
                <a:gridCol w="6764338"/>
              </a:tblGrid>
              <a:tr h="180975">
                <a:tc>
                  <a:txBody>
                    <a:bodyPr/>
                    <a:lstStyle/>
                    <a:p>
                      <a:pPr marL="0" marR="0" lvl="0" indent="0" algn="l" defTabSz="914400" rtl="0" eaLnBrk="1" fontAlgn="b" latinLnBrk="0" hangingPunct="1">
                        <a:lnSpc>
                          <a:spcPct val="100000"/>
                        </a:lnSpc>
                        <a:spcBef>
                          <a:spcPct val="0"/>
                        </a:spcBef>
                        <a:spcAft>
                          <a:spcPct val="0"/>
                        </a:spcAft>
                        <a:buClrTx/>
                        <a:buSzPct val="100000"/>
                        <a:buFont typeface="Arial" charset="0"/>
                        <a:buNone/>
                        <a:tabLst/>
                      </a:pPr>
                      <a:r>
                        <a:rPr kumimoji="0" lang="en-US" sz="1800" b="1" i="0" u="none" strike="noStrike" cap="none" normalizeH="0" baseline="0" dirty="0" smtClean="0">
                          <a:ln>
                            <a:noFill/>
                          </a:ln>
                          <a:solidFill>
                            <a:schemeClr val="bg1"/>
                          </a:solidFill>
                          <a:effectLst>
                            <a:outerShdw blurRad="38100" dist="38100" dir="2700000" algn="tl">
                              <a:srgbClr val="000000"/>
                            </a:outerShdw>
                          </a:effectLst>
                          <a:latin typeface="Arial" charset="0"/>
                        </a:rPr>
                        <a:t>Component</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blipFill dpi="0" rotWithShape="1">
                      <a:blip r:embed="rId3">
                        <a:extLst/>
                      </a:blip>
                      <a:srcRect/>
                      <a:stretch>
                        <a:fillRect/>
                      </a:stretch>
                    </a:blipFill>
                  </a:tcPr>
                </a:tc>
                <a:tc>
                  <a:txBody>
                    <a:bodyPr/>
                    <a:lstStyle/>
                    <a:p>
                      <a:pPr marL="0" marR="0" lvl="0" indent="0" algn="l" defTabSz="914400" rtl="0" eaLnBrk="1" fontAlgn="b" latinLnBrk="0" hangingPunct="1">
                        <a:lnSpc>
                          <a:spcPct val="100000"/>
                        </a:lnSpc>
                        <a:spcBef>
                          <a:spcPct val="0"/>
                        </a:spcBef>
                        <a:spcAft>
                          <a:spcPct val="0"/>
                        </a:spcAft>
                        <a:buClrTx/>
                        <a:buSzPct val="100000"/>
                        <a:buFont typeface="Arial" charset="0"/>
                        <a:buNone/>
                        <a:tabLst/>
                      </a:pPr>
                      <a:r>
                        <a:rPr kumimoji="0" lang="en-US" sz="1800" b="1" i="0" u="none" strike="noStrike" cap="none" normalizeH="0" baseline="0" dirty="0" smtClean="0">
                          <a:ln>
                            <a:noFill/>
                          </a:ln>
                          <a:solidFill>
                            <a:schemeClr val="bg1"/>
                          </a:solidFill>
                          <a:effectLst>
                            <a:outerShdw blurRad="38100" dist="38100" dir="2700000" algn="tl">
                              <a:srgbClr val="000000"/>
                            </a:outerShdw>
                          </a:effectLst>
                          <a:latin typeface="Arial" charset="0"/>
                        </a:rPr>
                        <a:t>Description</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blipFill dpi="0" rotWithShape="1">
                      <a:blip r:embed="rId3">
                        <a:extLst/>
                      </a:blip>
                      <a:srcRect/>
                      <a:stretch>
                        <a:fillRect/>
                      </a:stretch>
                    </a:blipFill>
                  </a:tcPr>
                </a:tc>
              </a:tr>
              <a:tr h="180975">
                <a:tc>
                  <a:txBody>
                    <a:bodyPr/>
                    <a:lstStyle/>
                    <a:p>
                      <a:pPr marL="0" marR="0" lvl="0" indent="0" algn="l" defTabSz="914400" rtl="0" eaLnBrk="1" fontAlgn="b" latinLnBrk="0" hangingPunct="1">
                        <a:lnSpc>
                          <a:spcPct val="100000"/>
                        </a:lnSpc>
                        <a:spcBef>
                          <a:spcPct val="0"/>
                        </a:spcBef>
                        <a:spcAft>
                          <a:spcPct val="0"/>
                        </a:spcAft>
                        <a:buClrTx/>
                        <a:buSzPct val="100000"/>
                        <a:buFont typeface="Arial" charset="0"/>
                        <a:buNone/>
                        <a:tabLst/>
                      </a:pPr>
                      <a:r>
                        <a:rPr kumimoji="0" lang="en-US" sz="1600" b="1" i="0" u="none" strike="noStrike" cap="none" normalizeH="0" baseline="0" dirty="0" smtClean="0">
                          <a:ln>
                            <a:noFill/>
                          </a:ln>
                          <a:solidFill>
                            <a:schemeClr val="tx1"/>
                          </a:solidFill>
                          <a:effectLst/>
                          <a:latin typeface="Arial" charset="0"/>
                        </a:rPr>
                        <a:t>Technological</a:t>
                      </a:r>
                    </a:p>
                    <a:p>
                      <a:pPr marL="0" marR="0" lvl="0" indent="0" algn="l" defTabSz="914400" rtl="0" eaLnBrk="1" fontAlgn="b" latinLnBrk="0" hangingPunct="1">
                        <a:lnSpc>
                          <a:spcPct val="100000"/>
                        </a:lnSpc>
                        <a:spcBef>
                          <a:spcPct val="0"/>
                        </a:spcBef>
                        <a:spcAft>
                          <a:spcPct val="0"/>
                        </a:spcAft>
                        <a:buClrTx/>
                        <a:buSzPct val="100000"/>
                        <a:buFont typeface="Arial" charset="0"/>
                        <a:buNone/>
                        <a:tabLst/>
                      </a:pPr>
                      <a:r>
                        <a:rPr kumimoji="0" lang="en-US" sz="1600" b="1" i="0" u="none" strike="noStrike" cap="none" normalizeH="0" baseline="0" dirty="0" smtClean="0">
                          <a:ln>
                            <a:noFill/>
                          </a:ln>
                          <a:solidFill>
                            <a:schemeClr val="tx1"/>
                          </a:solidFill>
                          <a:effectLst/>
                          <a:latin typeface="Arial" charset="0"/>
                        </a:rPr>
                        <a:t>factors</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Pct val="100000"/>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Technological factors include the pace of technological change and technical developments that have the potential for wide-ranging effects on society, such as genetic engineering and nanotechnology. They include institutions involved in creating new knowledge and controlling the use of technology, such as R&amp;D consortia, university-sponsored technology incubators, patent and copyright laws, and government control over the Internet. Technological change can encourage the birth of new industries, such as those based on nanotechnology, and disrupt others, such as the recording industry.</a:t>
                      </a:r>
                      <a:endParaRPr kumimoji="0" lang="en-US" sz="1400" b="0" i="0" u="none" strike="noStrike" cap="none" normalizeH="0" baseline="0" dirty="0" smtClean="0">
                        <a:ln>
                          <a:noFill/>
                        </a:ln>
                        <a:solidFill>
                          <a:schemeClr val="tx1"/>
                        </a:solidFill>
                        <a:effectLst/>
                        <a:latin typeface="Arial" charset="0"/>
                      </a:endParaRP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 latinLnBrk="0" hangingPunct="1">
                        <a:lnSpc>
                          <a:spcPct val="100000"/>
                        </a:lnSpc>
                        <a:spcBef>
                          <a:spcPct val="0"/>
                        </a:spcBef>
                        <a:spcAft>
                          <a:spcPct val="0"/>
                        </a:spcAft>
                        <a:buClrTx/>
                        <a:buSzPct val="100000"/>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Environmental</a:t>
                      </a:r>
                    </a:p>
                    <a:p>
                      <a:pPr marL="0" marR="0" lvl="0" indent="0" algn="l" defTabSz="914400" rtl="0" eaLnBrk="1" fontAlgn="b" latinLnBrk="0" hangingPunct="1">
                        <a:lnSpc>
                          <a:spcPct val="100000"/>
                        </a:lnSpc>
                        <a:spcBef>
                          <a:spcPct val="0"/>
                        </a:spcBef>
                        <a:spcAft>
                          <a:spcPct val="0"/>
                        </a:spcAft>
                        <a:buClrTx/>
                        <a:buSzPct val="100000"/>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forces</a:t>
                      </a:r>
                      <a:endParaRPr kumimoji="0" lang="en-US" sz="1600" b="1" i="0" u="none" strike="noStrike" cap="none" normalizeH="0" baseline="0" dirty="0" smtClean="0">
                        <a:ln>
                          <a:noFill/>
                        </a:ln>
                        <a:solidFill>
                          <a:schemeClr val="tx1"/>
                        </a:solidFill>
                        <a:effectLst/>
                        <a:latin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Pct val="100000"/>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This includes ecological and environmental forces such as weather, climate, climate change, and associated factors like water shortages. These factors can directly impact industries such as insurance, farming, energy production, and tourism. They may have an indirect but substantial effect on other industries such as transportation and utilities.</a:t>
                      </a:r>
                      <a:endParaRPr kumimoji="0" lang="en-US" sz="1400" b="0" i="0" u="none" strike="noStrike" cap="none" normalizeH="0" baseline="0" dirty="0" smtClean="0">
                        <a:ln>
                          <a:noFill/>
                        </a:ln>
                        <a:solidFill>
                          <a:schemeClr val="tx1"/>
                        </a:solidFill>
                        <a:effectLst/>
                        <a:latin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1488">
                <a:tc>
                  <a:txBody>
                    <a:bodyPr/>
                    <a:lstStyle/>
                    <a:p>
                      <a:pPr marL="0" marR="0" lvl="0" indent="0" algn="l" defTabSz="914400" rtl="0" eaLnBrk="1" fontAlgn="b" latinLnBrk="0" hangingPunct="1">
                        <a:lnSpc>
                          <a:spcPct val="100000"/>
                        </a:lnSpc>
                        <a:spcBef>
                          <a:spcPct val="0"/>
                        </a:spcBef>
                        <a:spcAft>
                          <a:spcPct val="0"/>
                        </a:spcAft>
                        <a:buClrTx/>
                        <a:buSzPct val="100000"/>
                        <a:buFont typeface="Arial" charset="0"/>
                        <a:buNone/>
                        <a:tabLst/>
                      </a:pPr>
                      <a:r>
                        <a:rPr kumimoji="0" lang="en-US" sz="1600" b="1" i="0" u="none" strike="noStrike" cap="none" normalizeH="0" baseline="0" dirty="0" smtClean="0">
                          <a:ln>
                            <a:noFill/>
                          </a:ln>
                          <a:solidFill>
                            <a:schemeClr val="tx1"/>
                          </a:solidFill>
                          <a:effectLst/>
                          <a:latin typeface="Arial" charset="0"/>
                        </a:rPr>
                        <a:t>Legal</a:t>
                      </a:r>
                    </a:p>
                    <a:p>
                      <a:pPr marL="0" marR="0" lvl="0" indent="0" algn="l" defTabSz="914400" rtl="0" eaLnBrk="1" fontAlgn="b" latinLnBrk="0" hangingPunct="1">
                        <a:lnSpc>
                          <a:spcPct val="100000"/>
                        </a:lnSpc>
                        <a:spcBef>
                          <a:spcPct val="0"/>
                        </a:spcBef>
                        <a:spcAft>
                          <a:spcPct val="0"/>
                        </a:spcAft>
                        <a:buClrTx/>
                        <a:buSzPct val="100000"/>
                        <a:buFont typeface="Arial" charset="0"/>
                        <a:buNone/>
                        <a:tabLst/>
                      </a:pPr>
                      <a:r>
                        <a:rPr kumimoji="0" lang="en-US" sz="1600" b="1" i="0" u="none" strike="noStrike" cap="none" normalizeH="0" baseline="0" dirty="0" smtClean="0">
                          <a:ln>
                            <a:noFill/>
                          </a:ln>
                          <a:solidFill>
                            <a:schemeClr val="tx1"/>
                          </a:solidFill>
                          <a:effectLst/>
                          <a:latin typeface="Arial" charset="0"/>
                        </a:rPr>
                        <a:t>and regulatory</a:t>
                      </a:r>
                    </a:p>
                    <a:p>
                      <a:pPr marL="0" marR="0" lvl="0" indent="0" algn="l" defTabSz="914400" rtl="0" eaLnBrk="1" fontAlgn="b" latinLnBrk="0" hangingPunct="1">
                        <a:lnSpc>
                          <a:spcPct val="100000"/>
                        </a:lnSpc>
                        <a:spcBef>
                          <a:spcPct val="0"/>
                        </a:spcBef>
                        <a:spcAft>
                          <a:spcPct val="0"/>
                        </a:spcAft>
                        <a:buClrTx/>
                        <a:buSzPct val="100000"/>
                        <a:buFont typeface="Arial" charset="0"/>
                        <a:buNone/>
                        <a:tabLst/>
                      </a:pPr>
                      <a:r>
                        <a:rPr kumimoji="0" lang="en-US" sz="1600" b="1" i="0" u="none" strike="noStrike" cap="none" normalizeH="0" baseline="0" dirty="0" smtClean="0">
                          <a:ln>
                            <a:noFill/>
                          </a:ln>
                          <a:solidFill>
                            <a:schemeClr val="tx1"/>
                          </a:solidFill>
                          <a:effectLst/>
                          <a:latin typeface="Arial" charset="0"/>
                        </a:rPr>
                        <a:t>factors</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Pct val="100000"/>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These factors include the regulations and laws with which companies must comply such as consumer laws, labor laws, antitrust laws, and occupational health and safety regulation. Some factors, such as banking deregulation, are industry-specific. Others, such as minimum wage legislation, affect certain types of industries (low-wage, labor-intensive industries) more than others.</a:t>
                      </a:r>
                      <a:endParaRPr kumimoji="0" lang="en-US" sz="1400" b="0" i="0" u="none" strike="noStrike" cap="none" normalizeH="0" baseline="0" dirty="0" smtClean="0">
                        <a:ln>
                          <a:noFill/>
                        </a:ln>
                        <a:solidFill>
                          <a:schemeClr val="tx1"/>
                        </a:solidFill>
                        <a:effectLst/>
                        <a:latin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9712"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3–</a:t>
            </a:r>
            <a:fld id="{3928A6C5-B3D6-4E36-912B-3A4E173882E5}" type="slidenum">
              <a:rPr lang="en-US" sz="1000" b="1">
                <a:latin typeface="Times New Roman" pitchFamily="18" charset="0"/>
              </a:rPr>
              <a:pPr algn="ctr"/>
              <a:t>9</a:t>
            </a:fld>
            <a:endParaRPr lang="en-US" sz="1000" b="1">
              <a:latin typeface="Times New Roman" pitchFamily="18" charset="0"/>
            </a:endParaRPr>
          </a:p>
        </p:txBody>
      </p:sp>
    </p:spTree>
  </p:cSld>
  <p:clrMapOvr>
    <a:masterClrMapping/>
  </p:clrMapOvr>
  <p:transition spd="slow">
    <p:cut thruBlk="1"/>
  </p:transition>
  <p:timing>
    <p:tnLst>
      <p:par>
        <p:cTn id="1" dur="indefinite" restart="never" nodeType="tmRoot"/>
      </p:par>
    </p:tnLst>
  </p:timing>
</p:sld>
</file>

<file path=ppt/theme/theme1.xml><?xml version="1.0" encoding="utf-8"?>
<a:theme xmlns:a="http://schemas.openxmlformats.org/drawingml/2006/main" name="Crafting and Executing Strategy 19e">
  <a:themeElements>
    <a:clrScheme name="3_PPT007 13">
      <a:dk1>
        <a:srgbClr val="000000"/>
      </a:dk1>
      <a:lt1>
        <a:srgbClr val="FFFFFF"/>
      </a:lt1>
      <a:dk2>
        <a:srgbClr val="000000"/>
      </a:dk2>
      <a:lt2>
        <a:srgbClr val="808080"/>
      </a:lt2>
      <a:accent1>
        <a:srgbClr val="BBE0E3"/>
      </a:accent1>
      <a:accent2>
        <a:srgbClr val="216471"/>
      </a:accent2>
      <a:accent3>
        <a:srgbClr val="FFFFFF"/>
      </a:accent3>
      <a:accent4>
        <a:srgbClr val="000000"/>
      </a:accent4>
      <a:accent5>
        <a:srgbClr val="DAEDEF"/>
      </a:accent5>
      <a:accent6>
        <a:srgbClr val="1D5A66"/>
      </a:accent6>
      <a:hlink>
        <a:srgbClr val="009999"/>
      </a:hlink>
      <a:folHlink>
        <a:srgbClr val="99CC00"/>
      </a:folHlink>
    </a:clrScheme>
    <a:fontScheme name="3_PPT00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5D5B4"/>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rgbClr val="800000"/>
          </a:buClr>
          <a:buSzTx/>
          <a:buFont typeface="Wingdings" pitchFamily="2" charset="2"/>
          <a:buNone/>
          <a:tabLst/>
          <a:defRPr kumimoji="0" lang="en-US" sz="2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E5D5B4"/>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rgbClr val="800000"/>
          </a:buClr>
          <a:buSzTx/>
          <a:buFont typeface="Wingdings" pitchFamily="2" charset="2"/>
          <a:buNone/>
          <a:tabLst/>
          <a:defRPr kumimoji="0" lang="en-US" sz="2600" b="0" i="0" u="none" strike="noStrike" cap="none" normalizeH="0" baseline="0" smtClean="0">
            <a:ln>
              <a:noFill/>
            </a:ln>
            <a:solidFill>
              <a:schemeClr val="tx1"/>
            </a:solidFill>
            <a:effectLst/>
            <a:latin typeface="Arial" charset="0"/>
          </a:defRPr>
        </a:defPPr>
      </a:lstStyle>
    </a:lnDef>
  </a:objectDefaults>
  <a:extraClrSchemeLst>
    <a:extraClrScheme>
      <a:clrScheme name="3_PPT0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PPT00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PPT00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PPT00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PPT00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PPT00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PPT007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PPT00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PPT00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PPT00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PPT00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PPT00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PPT007 13">
        <a:dk1>
          <a:srgbClr val="000000"/>
        </a:dk1>
        <a:lt1>
          <a:srgbClr val="FFFFFF"/>
        </a:lt1>
        <a:dk2>
          <a:srgbClr val="000000"/>
        </a:dk2>
        <a:lt2>
          <a:srgbClr val="808080"/>
        </a:lt2>
        <a:accent1>
          <a:srgbClr val="BBE0E3"/>
        </a:accent1>
        <a:accent2>
          <a:srgbClr val="216471"/>
        </a:accent2>
        <a:accent3>
          <a:srgbClr val="FFFFFF"/>
        </a:accent3>
        <a:accent4>
          <a:srgbClr val="000000"/>
        </a:accent4>
        <a:accent5>
          <a:srgbClr val="DAEDEF"/>
        </a:accent5>
        <a:accent6>
          <a:srgbClr val="1D5A66"/>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7073</TotalTime>
  <Words>3881</Words>
  <Application>Microsoft Office PowerPoint</Application>
  <PresentationFormat>On-screen Show (4:3)</PresentationFormat>
  <Paragraphs>416</Paragraphs>
  <Slides>64</Slides>
  <Notes>46</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Crafting and Executing Strategy 19e</vt:lpstr>
      <vt:lpstr>PowerPoint Presentation</vt:lpstr>
      <vt:lpstr>PowerPoint Presentation</vt:lpstr>
      <vt:lpstr>PowerPoint Presentation</vt:lpstr>
      <vt:lpstr>PowerPoint Presentation</vt:lpstr>
      <vt:lpstr>PowerPoint Presentation</vt:lpstr>
      <vt:lpstr>QUESTION 1: WHAT ARE THE STRATEGICALLY RELEVANT FACTORS  IN THE MACRO-ENVIRONMENT?</vt:lpstr>
      <vt:lpstr>PowerPoint Presentation</vt:lpstr>
      <vt:lpstr>PowerPoint Presentation</vt:lpstr>
      <vt:lpstr>PowerPoint Presentation</vt:lpstr>
      <vt:lpstr>THINKING STRATEGICALLY ABOUT A COMPANY’S INDUSTRY AND COMPETITIVE ENVIRONMENT</vt:lpstr>
      <vt:lpstr>QUESTION 2: HOW STRONG ARE THE INDUSTRY’S COMPETITIVE FORCES?</vt:lpstr>
      <vt:lpstr>PowerPoint Presentation</vt:lpstr>
      <vt:lpstr>USING THE FIVE-FORCES MODEL OF COMPETITION</vt:lpstr>
      <vt:lpstr>COMPETITIVE PRESSURES THAT INCREASE RIVALRY AMONG COMPETING SELLERS</vt:lpstr>
      <vt:lpstr>PowerPoint Presentation</vt:lpstr>
      <vt:lpstr>PowerPoint Presentation</vt:lpstr>
      <vt:lpstr>COMPETITIVE PRESSURES ASSOCIATED WITH THE THREAT  OF NEW ENTRANTS</vt:lpstr>
      <vt:lpstr>MARKET ENTRY BARRIERS  FACING NEW ENTRANTS</vt:lpstr>
      <vt:lpstr>PowerPoint Presentation</vt:lpstr>
      <vt:lpstr>PowerPoint Presentation</vt:lpstr>
      <vt:lpstr>COMPETITIVE PRESSURES FROM THE SELLERS OF SUBSTITUTE PRODUCTS</vt:lpstr>
      <vt:lpstr>PowerPoint Presentation</vt:lpstr>
      <vt:lpstr>COMPETITIVE PRESSURES STEMMING FROM SUPPLIER BARGAINING POWER</vt:lpstr>
      <vt:lpstr>PowerPoint Presentation</vt:lpstr>
      <vt:lpstr>COMPETITIVE PRESSURES STEMMING FROM BUYER BARGAINING POWER  AND PRICE SENSITIVITY</vt:lpstr>
      <vt:lpstr>PowerPoint Presentation</vt:lpstr>
      <vt:lpstr>IS THE COLLECTIVE STRENGTH OF  THE FIVE COMPETITIVE FORCES CONDUCIVE TO GOOD PROFITABILITY?</vt:lpstr>
      <vt:lpstr>PowerPoint Presentation</vt:lpstr>
      <vt:lpstr>MATCHING COMPANY STRATEGY  TO COMPETITIVE CONDITIONS</vt:lpstr>
      <vt:lpstr>PowerPoint Presentation</vt:lpstr>
      <vt:lpstr>QUESTION 3: WHAT FACTORS ARE DRIVING INDUSTRY CHANGE, AND WHAT IMPACTS WILL THEY HAVE?</vt:lpstr>
      <vt:lpstr>PowerPoint Presentation</vt:lpstr>
      <vt:lpstr>PowerPoint Presentation</vt:lpstr>
      <vt:lpstr>PowerPoint Presentation</vt:lpstr>
      <vt:lpstr>ASSESSING THE IMPACT OF THE FACTORS DRIVING INDUSTRY CHANGE</vt:lpstr>
      <vt:lpstr>PowerPoint Presentation</vt:lpstr>
      <vt:lpstr>ADJUSTING STRATEGY TO PREPARE FOR THE IMPACTS OF DRIVING FORCES</vt:lpstr>
      <vt:lpstr>QUESTION 4: HOW ARE INDUSTRY RIVALS POSITIONED IN THE MARKET?</vt:lpstr>
      <vt:lpstr>PowerPoint Presentation</vt:lpstr>
      <vt:lpstr>USING STRATEGIC GROUP MAPS TO ASSESS THE MARKET POSITIONS  OF KEY COMPETITORS</vt:lpstr>
      <vt:lpstr>TYPICAL VARIABLES USED IN CREATING GROUP MAPS</vt:lpstr>
      <vt:lpstr>GUIDELINES FOR CREATING  GROUP MAPS</vt:lpstr>
      <vt:lpstr>PowerPoint Presentation</vt:lpstr>
      <vt:lpstr>PowerPoint Presentation</vt:lpstr>
      <vt:lpstr>PowerPoint Presentation</vt:lpstr>
      <vt:lpstr>PowerPoint Presentation</vt:lpstr>
      <vt:lpstr>THE VALUE OF STRATEGIC  GROUP MAPS?</vt:lpstr>
      <vt:lpstr>QUESTION 5: WHAT STRATEGIC MOVES ARE RIVALS LIKELY TO MAKE NEXT?</vt:lpstr>
      <vt:lpstr>PowerPoint Presentation</vt:lpstr>
      <vt:lpstr>USEFUL QUESTIONS TO HELP PREDICT THE LIKELY ACTIONS OF IMPORTANT RIVALS</vt:lpstr>
      <vt:lpstr>A FRAMEWORK FOR  COMPETITOR ANALYSIS</vt:lpstr>
      <vt:lpstr>PowerPoint Presentation</vt:lpstr>
      <vt:lpstr>CREATING A STRATEGIC PROFILE  OF A RIVAL COMPETITOR FIRM</vt:lpstr>
      <vt:lpstr>CREATING A STRATEGIC PROFILE  OF A RIVAL COMPETITOR FIRM (cont’d)</vt:lpstr>
      <vt:lpstr>QUESTION 6: WHAT ARE THE INDUSTRY’S KEY SUCCESS FACTORS?</vt:lpstr>
      <vt:lpstr>PowerPoint Presentation</vt:lpstr>
      <vt:lpstr>IDENTIFICATION OF  KEY SUCCESS FACTORS</vt:lpstr>
      <vt:lpstr>QUESTION 7: IS THE INDUSTRY OUTLOOK CONDUCIVE TO GOOD PROFITABILITY?</vt:lpstr>
      <vt:lpstr>FACTORS TO CONSIDER IN ASSESSING INDUSTRY ATTRACTIVENESS</vt:lpstr>
      <vt:lpstr>FACTORS TO CONSIDER IN ASSESSING INDUSTRY ATTRACTIVENESS (cont’d)</vt:lpstr>
      <vt:lpstr>INDUSTRY ATTRACTIVENESS IS NOT THE SAME FOR ALL PARTICIPANTS</vt:lpstr>
      <vt:lpstr>INDUSTRY ATTRACTIVENESS IS NOT THE SAME FOR ALL PARTICIPANTS (cont’d)</vt:lpstr>
      <vt:lpstr>WHAT SHOULD A CURRENT COMPETITOR DECIDE ABOUT ITS INDUSTRY?</vt:lpstr>
      <vt:lpstr>PowerPoint Presentation</vt:lpstr>
    </vt:vector>
  </TitlesOfParts>
  <Manager>Laura Griffin</Manager>
  <Company>The McGraw-Hill Companies,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Crafting &amp; Executing Strategy 19e</dc:title>
  <dc:subject>Chapter 3</dc:subject>
  <dc:creator>Charlie Cook,;ccook@uwa.edu</dc:creator>
  <cp:lastModifiedBy>Sivakumar M</cp:lastModifiedBy>
  <cp:revision>540</cp:revision>
  <dcterms:created xsi:type="dcterms:W3CDTF">2008-06-25T14:33:31Z</dcterms:created>
  <dcterms:modified xsi:type="dcterms:W3CDTF">2013-01-22T09:19:37Z</dcterms:modified>
</cp:coreProperties>
</file>